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2"/>
  </p:notesMasterIdLst>
  <p:sldIdLst>
    <p:sldId id="256" r:id="rId2"/>
    <p:sldId id="600" r:id="rId3"/>
    <p:sldId id="461" r:id="rId4"/>
    <p:sldId id="681" r:id="rId5"/>
    <p:sldId id="682" r:id="rId6"/>
    <p:sldId id="705" r:id="rId7"/>
    <p:sldId id="698" r:id="rId8"/>
    <p:sldId id="699" r:id="rId9"/>
    <p:sldId id="700" r:id="rId10"/>
    <p:sldId id="701" r:id="rId11"/>
    <p:sldId id="702" r:id="rId12"/>
    <p:sldId id="703" r:id="rId13"/>
    <p:sldId id="704" r:id="rId14"/>
    <p:sldId id="683" r:id="rId15"/>
    <p:sldId id="507" r:id="rId16"/>
    <p:sldId id="675" r:id="rId17"/>
    <p:sldId id="676" r:id="rId18"/>
    <p:sldId id="621" r:id="rId19"/>
    <p:sldId id="677" r:id="rId20"/>
    <p:sldId id="690" r:id="rId21"/>
    <p:sldId id="498" r:id="rId22"/>
    <p:sldId id="623" r:id="rId23"/>
    <p:sldId id="499" r:id="rId24"/>
    <p:sldId id="501" r:id="rId25"/>
    <p:sldId id="624" r:id="rId26"/>
    <p:sldId id="685" r:id="rId27"/>
    <p:sldId id="706" r:id="rId28"/>
    <p:sldId id="716" r:id="rId29"/>
    <p:sldId id="708" r:id="rId30"/>
    <p:sldId id="707" r:id="rId31"/>
    <p:sldId id="717" r:id="rId32"/>
    <p:sldId id="718" r:id="rId33"/>
    <p:sldId id="709" r:id="rId34"/>
    <p:sldId id="710" r:id="rId35"/>
    <p:sldId id="711" r:id="rId36"/>
    <p:sldId id="712" r:id="rId37"/>
    <p:sldId id="713" r:id="rId38"/>
    <p:sldId id="714" r:id="rId39"/>
    <p:sldId id="715" r:id="rId40"/>
    <p:sldId id="719" r:id="rId41"/>
    <p:sldId id="691" r:id="rId42"/>
    <p:sldId id="637" r:id="rId43"/>
    <p:sldId id="638" r:id="rId44"/>
    <p:sldId id="639" r:id="rId45"/>
    <p:sldId id="720" r:id="rId46"/>
    <p:sldId id="692" r:id="rId47"/>
    <p:sldId id="686" r:id="rId48"/>
    <p:sldId id="750" r:id="rId49"/>
    <p:sldId id="627" r:id="rId50"/>
    <p:sldId id="721" r:id="rId51"/>
    <p:sldId id="722" r:id="rId52"/>
    <p:sldId id="618" r:id="rId53"/>
    <p:sldId id="617" r:id="rId54"/>
    <p:sldId id="724" r:id="rId55"/>
    <p:sldId id="725" r:id="rId56"/>
    <p:sldId id="726" r:id="rId57"/>
    <p:sldId id="727" r:id="rId58"/>
    <p:sldId id="728" r:id="rId59"/>
    <p:sldId id="729" r:id="rId60"/>
    <p:sldId id="723" r:id="rId61"/>
    <p:sldId id="641" r:id="rId62"/>
    <p:sldId id="696" r:id="rId63"/>
    <p:sldId id="553" r:id="rId64"/>
    <p:sldId id="697" r:id="rId65"/>
    <p:sldId id="654" r:id="rId66"/>
    <p:sldId id="648" r:id="rId67"/>
    <p:sldId id="649" r:id="rId68"/>
    <p:sldId id="555" r:id="rId69"/>
    <p:sldId id="687" r:id="rId70"/>
    <p:sldId id="754" r:id="rId71"/>
    <p:sldId id="755" r:id="rId72"/>
    <p:sldId id="756" r:id="rId73"/>
    <p:sldId id="757" r:id="rId74"/>
    <p:sldId id="758" r:id="rId75"/>
    <p:sldId id="759" r:id="rId76"/>
    <p:sldId id="760" r:id="rId77"/>
    <p:sldId id="761" r:id="rId78"/>
    <p:sldId id="762" r:id="rId79"/>
    <p:sldId id="763" r:id="rId80"/>
    <p:sldId id="764" r:id="rId81"/>
    <p:sldId id="752" r:id="rId82"/>
    <p:sldId id="751" r:id="rId83"/>
    <p:sldId id="688" r:id="rId84"/>
    <p:sldId id="753" r:id="rId85"/>
    <p:sldId id="655" r:id="rId86"/>
    <p:sldId id="656" r:id="rId87"/>
    <p:sldId id="732" r:id="rId88"/>
    <p:sldId id="733" r:id="rId89"/>
    <p:sldId id="734" r:id="rId90"/>
    <p:sldId id="647" r:id="rId91"/>
    <p:sldId id="645" r:id="rId92"/>
    <p:sldId id="646" r:id="rId93"/>
    <p:sldId id="735" r:id="rId94"/>
    <p:sldId id="574" r:id="rId95"/>
    <p:sldId id="765" r:id="rId96"/>
    <p:sldId id="693" r:id="rId97"/>
    <p:sldId id="744" r:id="rId98"/>
    <p:sldId id="743" r:id="rId99"/>
    <p:sldId id="745" r:id="rId100"/>
    <p:sldId id="746" r:id="rId101"/>
    <p:sldId id="747" r:id="rId102"/>
    <p:sldId id="748" r:id="rId103"/>
    <p:sldId id="738" r:id="rId104"/>
    <p:sldId id="749" r:id="rId105"/>
    <p:sldId id="495" r:id="rId106"/>
    <p:sldId id="742" r:id="rId107"/>
    <p:sldId id="739" r:id="rId108"/>
    <p:sldId id="694" r:id="rId109"/>
    <p:sldId id="740" r:id="rId110"/>
    <p:sldId id="416" r:id="rId111"/>
  </p:sldIdLst>
  <p:sldSz cx="12192000" cy="6858000"/>
  <p:notesSz cx="6858000" cy="9144000"/>
  <p:embeddedFontLst>
    <p:embeddedFont>
      <p:font typeface="Calibri Light" panose="020F0302020204030204" pitchFamily="34" charset="0"/>
      <p:regular r:id="rId113"/>
      <p:italic r:id="rId114"/>
    </p:embeddedFont>
    <p:embeddedFont>
      <p:font typeface="Calibri" panose="020F0502020204030204" pitchFamily="34" charset="0"/>
      <p:regular r:id="rId115"/>
      <p:bold r:id="rId116"/>
      <p:italic r:id="rId117"/>
      <p:boldItalic r:id="rId118"/>
    </p:embeddedFont>
    <p:embeddedFont>
      <p:font typeface="Roboto" panose="02000000000000000000" pitchFamily="2" charset="0"/>
      <p:regular r:id="rId119"/>
    </p:embeddedFont>
    <p:embeddedFont>
      <p:font typeface="Century" panose="02040604050505020304" pitchFamily="18" charset="0"/>
      <p:regular r:id="rId1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5050"/>
    <a:srgbClr val="B3B3B3"/>
    <a:srgbClr val="FFFFFF"/>
    <a:srgbClr val="0BEBDE"/>
    <a:srgbClr val="FF75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4" autoAdjust="0"/>
    <p:restoredTop sz="81182" autoAdjust="0"/>
  </p:normalViewPr>
  <p:slideViewPr>
    <p:cSldViewPr snapToGrid="0">
      <p:cViewPr varScale="1">
        <p:scale>
          <a:sx n="55" d="100"/>
          <a:sy n="55" d="100"/>
        </p:scale>
        <p:origin x="90" y="396"/>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353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fntdata"/><Relationship Id="rId118"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2019-06-10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42</a:t>
            </a:fld>
            <a:endParaRPr lang="de-DE"/>
          </a:p>
        </p:txBody>
      </p:sp>
    </p:spTree>
    <p:extLst>
      <p:ext uri="{BB962C8B-B14F-4D97-AF65-F5344CB8AC3E}">
        <p14:creationId xmlns:p14="http://schemas.microsoft.com/office/powerpoint/2010/main" val="242102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dirty="0" err="1" smtClean="0"/>
              <a:t>Nosek</a:t>
            </a:r>
            <a:r>
              <a:rPr lang="en-US" dirty="0" smtClean="0"/>
              <a:t>, NAS.Sackler.2017.03.10</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Button</a:t>
            </a:r>
            <a:r>
              <a:rPr lang="en-US" baseline="0" dirty="0" smtClean="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Biology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Two possibilities</a:t>
            </a:r>
            <a:r>
              <a:rPr lang="en-US" baseline="0" dirty="0" smtClean="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Across</a:t>
            </a:r>
            <a:r>
              <a:rPr lang="en-US" baseline="0" dirty="0" smtClean="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not in my interest to replicate – myself or others – to evaluate validity and</a:t>
            </a:r>
            <a:r>
              <a:rPr lang="en-US" baseline="0" dirty="0" smtClean="0"/>
              <a:t> improve precision in effect estimates (redundant).  </a:t>
            </a:r>
            <a:r>
              <a:rPr lang="en-US" dirty="0" smtClean="0">
                <a:effectLst/>
              </a:rPr>
              <a:t>Replication is worth</a:t>
            </a:r>
            <a:r>
              <a:rPr lang="en-US" baseline="0" dirty="0" smtClean="0">
                <a:effectLst/>
              </a:rPr>
              <a:t> next to zero (</a:t>
            </a:r>
            <a:r>
              <a:rPr lang="en-US" baseline="0" dirty="0" err="1" smtClean="0">
                <a:effectLst/>
              </a:rPr>
              <a:t>Makel</a:t>
            </a:r>
            <a:r>
              <a:rPr lang="en-US" baseline="0" dirty="0" smtClean="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Irreproducible results will get in and stay in the literature (examples from bio-med).  </a:t>
            </a:r>
            <a:r>
              <a:rPr lang="en-US" baseline="0" dirty="0" err="1" smtClean="0"/>
              <a:t>Prinz</a:t>
            </a:r>
            <a:r>
              <a:rPr lang="en-US" baseline="0" dirty="0" smtClean="0"/>
              <a:t> and Begley articles (make sure to summarize accurately)</a:t>
            </a:r>
          </a:p>
          <a:p>
            <a:endParaRPr lang="en-US" dirty="0" smtClean="0"/>
          </a:p>
          <a:p>
            <a:endParaRPr lang="en-US" dirty="0" smtClean="0"/>
          </a:p>
          <a:p>
            <a:endParaRPr lang="en-US" dirty="0" smtClean="0"/>
          </a:p>
          <a:p>
            <a:r>
              <a:rPr lang="en-US" dirty="0" smtClean="0"/>
              <a:t>The Nature article by folks in bio-medicine is great.</a:t>
            </a:r>
            <a:r>
              <a:rPr lang="en-US" baseline="0" dirty="0" smtClean="0"/>
              <a:t>  The solution they offer is a popular one in commentators from the other sciences -- raise publishing standards.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3</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3425054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2019-06-10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2019-06-10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2019-06-10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2019-06-10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2019-06-10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2019-06-10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2019-06-10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nsf.gov/awardsearch/showAward.do?AwardNumber=113184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gif"/></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hyperlink" Target="http://doi.org/10.5281/zenodo.2650324"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Replication and Reproducibility in Social Sciences and Statistics: Context, Concerns, and Concrete Measures</a:t>
            </a:r>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smtClean="0"/>
              <a:t>Partial funding </a:t>
            </a:r>
            <a:r>
              <a:rPr lang="en-US" sz="1600" dirty="0"/>
              <a:t>acknowledged under NSF-</a:t>
            </a:r>
            <a:r>
              <a:rPr lang="en-US" sz="1600" dirty="0">
                <a:hlinkClick r:id="rId2"/>
              </a:rPr>
              <a:t>#1131848 (NCRN)</a:t>
            </a:r>
            <a:r>
              <a:rPr lang="en-US" sz="1600" dirty="0"/>
              <a:t> and a grant from the Alfred P. Sloan Foundation.</a:t>
            </a:r>
            <a:br>
              <a:rPr lang="en-US" sz="1600" dirty="0"/>
            </a:br>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b="1" dirty="0" smtClean="0">
                          <a:solidFill>
                            <a:srgbClr val="FF0000"/>
                          </a:solidFill>
                        </a:rPr>
                        <a:t>Different code</a:t>
                      </a:r>
                      <a:endParaRPr lang="en-US" b="1" dirty="0">
                        <a:solidFill>
                          <a:srgbClr val="FF0000"/>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smtClean="0">
                          <a:solidFill>
                            <a:srgbClr val="FF0000"/>
                          </a:solidFill>
                        </a:rPr>
                        <a:t>or software</a:t>
                      </a:r>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394040" y="3249613"/>
            <a:ext cx="3959760" cy="3062287"/>
          </a:xfrm>
          <a:prstGeom prst="rect">
            <a:avLst/>
          </a:prstGeom>
          <a:ln w="38100">
            <a:solidFill>
              <a:schemeClr val="accent1"/>
            </a:solidFill>
          </a:ln>
          <a:effectLst>
            <a:outerShdw blurRad="50800" dist="1270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2010301" y="4361260"/>
            <a:ext cx="4567238" cy="1950640"/>
          </a:xfrm>
          <a:prstGeom prst="rect">
            <a:avLst/>
          </a:prstGeom>
          <a:ln w="28575">
            <a:solidFill>
              <a:schemeClr val="accent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639763" y="1937147"/>
            <a:ext cx="3974154" cy="2624931"/>
          </a:xfrm>
          <a:prstGeom prst="rect">
            <a:avLst/>
          </a:prstGeom>
          <a:effectLst>
            <a:outerShdw blurRad="50800" dist="1270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4119563" y="1028699"/>
            <a:ext cx="4496487" cy="2768601"/>
          </a:xfrm>
          <a:prstGeom prst="rect">
            <a:avLst/>
          </a:prstGeom>
          <a:ln w="38100">
            <a:solidFill>
              <a:schemeClr val="accent1"/>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6204049" y="1674813"/>
            <a:ext cx="5095350" cy="2879725"/>
          </a:xfrm>
          <a:prstGeom prst="rect">
            <a:avLst/>
          </a:prstGeom>
          <a:effectLst>
            <a:outerShdw blurRad="50800" dist="254000" dir="2700000" algn="tl" rotWithShape="0">
              <a:prstClr val="black">
                <a:alpha val="40000"/>
              </a:prstClr>
            </a:outerShdw>
          </a:effectLst>
        </p:spPr>
      </p:pic>
      <p:pic>
        <p:nvPicPr>
          <p:cNvPr id="10" name="Picture 9"/>
          <p:cNvPicPr>
            <a:picLocks noChangeAspect="1"/>
          </p:cNvPicPr>
          <p:nvPr/>
        </p:nvPicPr>
        <p:blipFill>
          <a:blip r:embed="rId7"/>
          <a:stretch>
            <a:fillRect/>
          </a:stretch>
        </p:blipFill>
        <p:spPr>
          <a:xfrm>
            <a:off x="3267191" y="2459336"/>
            <a:ext cx="4628089" cy="252339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149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methods to use …</a:t>
            </a:r>
            <a:endParaRPr lang="en-US" dirty="0"/>
          </a:p>
        </p:txBody>
      </p:sp>
    </p:spTree>
    <p:extLst>
      <p:ext uri="{BB962C8B-B14F-4D97-AF65-F5344CB8AC3E}">
        <p14:creationId xmlns:p14="http://schemas.microsoft.com/office/powerpoint/2010/main" val="2228036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7044006" y="1177635"/>
            <a:ext cx="4584695" cy="3489181"/>
          </a:xfrm>
          <a:prstGeom prst="rect">
            <a:avLst/>
          </a:prstGeom>
        </p:spPr>
      </p:pic>
      <p:pic>
        <p:nvPicPr>
          <p:cNvPr id="6" name="Picture 5"/>
          <p:cNvPicPr>
            <a:picLocks noChangeAspect="1"/>
          </p:cNvPicPr>
          <p:nvPr/>
        </p:nvPicPr>
        <p:blipFill>
          <a:blip r:embed="rId3"/>
          <a:stretch>
            <a:fillRect/>
          </a:stretch>
        </p:blipFill>
        <p:spPr>
          <a:xfrm>
            <a:off x="4901478" y="2922745"/>
            <a:ext cx="4824413" cy="3047698"/>
          </a:xfrm>
          <a:prstGeom prst="rect">
            <a:avLst/>
          </a:prstGeom>
        </p:spPr>
      </p:pic>
      <p:pic>
        <p:nvPicPr>
          <p:cNvPr id="7" name="Picture 6"/>
          <p:cNvPicPr>
            <a:picLocks noChangeAspect="1"/>
          </p:cNvPicPr>
          <p:nvPr/>
        </p:nvPicPr>
        <p:blipFill>
          <a:blip r:embed="rId4"/>
          <a:stretch>
            <a:fillRect/>
          </a:stretch>
        </p:blipFill>
        <p:spPr>
          <a:xfrm>
            <a:off x="564573" y="1906299"/>
            <a:ext cx="6324600" cy="3876675"/>
          </a:xfrm>
          <a:prstGeom prst="rect">
            <a:avLst/>
          </a:prstGeom>
        </p:spPr>
      </p:pic>
      <p:pic>
        <p:nvPicPr>
          <p:cNvPr id="8" name="Picture 7"/>
          <p:cNvPicPr>
            <a:picLocks noChangeAspect="1"/>
          </p:cNvPicPr>
          <p:nvPr/>
        </p:nvPicPr>
        <p:blipFill>
          <a:blip r:embed="rId5"/>
          <a:stretch>
            <a:fillRect/>
          </a:stretch>
        </p:blipFill>
        <p:spPr>
          <a:xfrm>
            <a:off x="2338387" y="2100262"/>
            <a:ext cx="7515225" cy="2657475"/>
          </a:xfrm>
          <a:prstGeom prst="rect">
            <a:avLst/>
          </a:prstGeom>
        </p:spPr>
      </p:pic>
      <p:pic>
        <p:nvPicPr>
          <p:cNvPr id="9" name="Picture 8"/>
          <p:cNvPicPr>
            <a:picLocks noChangeAspect="1"/>
          </p:cNvPicPr>
          <p:nvPr/>
        </p:nvPicPr>
        <p:blipFill>
          <a:blip r:embed="rId6"/>
          <a:stretch>
            <a:fillRect/>
          </a:stretch>
        </p:blipFill>
        <p:spPr>
          <a:xfrm>
            <a:off x="375754" y="856686"/>
            <a:ext cx="6825121" cy="3983614"/>
          </a:xfrm>
          <a:prstGeom prst="rect">
            <a:avLst/>
          </a:prstGeom>
        </p:spPr>
      </p:pic>
      <p:pic>
        <p:nvPicPr>
          <p:cNvPr id="10" name="Picture 9"/>
          <p:cNvPicPr>
            <a:picLocks noChangeAspect="1"/>
          </p:cNvPicPr>
          <p:nvPr/>
        </p:nvPicPr>
        <p:blipFill>
          <a:blip r:embed="rId7"/>
          <a:stretch>
            <a:fillRect/>
          </a:stretch>
        </p:blipFill>
        <p:spPr>
          <a:xfrm>
            <a:off x="1743075" y="1385887"/>
            <a:ext cx="8705850" cy="4086225"/>
          </a:xfrm>
          <a:prstGeom prst="rect">
            <a:avLst/>
          </a:prstGeom>
        </p:spPr>
      </p:pic>
    </p:spTree>
    <p:extLst>
      <p:ext uri="{BB962C8B-B14F-4D97-AF65-F5344CB8AC3E}">
        <p14:creationId xmlns:p14="http://schemas.microsoft.com/office/powerpoint/2010/main" val="34759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5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nodeType="afterEffect">
                                  <p:stCondLst>
                                    <p:cond delay="25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
            </a:r>
            <a:endParaRPr lang="en-US" dirty="0"/>
          </a:p>
        </p:txBody>
      </p:sp>
      <p:sp>
        <p:nvSpPr>
          <p:cNvPr id="3" name="Content Placeholder 2"/>
          <p:cNvSpPr>
            <a:spLocks noGrp="1"/>
          </p:cNvSpPr>
          <p:nvPr>
            <p:ph idx="1"/>
          </p:nvPr>
        </p:nvSpPr>
        <p:spPr/>
        <p:txBody>
          <a:bodyPr>
            <a:normAutofit/>
          </a:bodyPr>
          <a:lstStyle/>
          <a:p>
            <a:r>
              <a:rPr lang="en-US" sz="5400" dirty="0" smtClean="0"/>
              <a:t>Ingrained habits</a:t>
            </a:r>
          </a:p>
          <a:p>
            <a:r>
              <a:rPr lang="en-US" sz="5400" dirty="0" smtClean="0"/>
              <a:t>New skills to learn</a:t>
            </a:r>
          </a:p>
          <a:p>
            <a:r>
              <a:rPr lang="en-US" sz="5400" dirty="0" smtClean="0"/>
              <a:t>New methods to use</a:t>
            </a:r>
          </a:p>
        </p:txBody>
      </p:sp>
    </p:spTree>
    <p:extLst>
      <p:ext uri="{BB962C8B-B14F-4D97-AF65-F5344CB8AC3E}">
        <p14:creationId xmlns:p14="http://schemas.microsoft.com/office/powerpoint/2010/main" val="416791663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Push for better support…</a:t>
            </a:r>
          </a:p>
        </p:txBody>
      </p:sp>
    </p:spTree>
    <p:extLst>
      <p:ext uri="{BB962C8B-B14F-4D97-AF65-F5344CB8AC3E}">
        <p14:creationId xmlns:p14="http://schemas.microsoft.com/office/powerpoint/2010/main" val="34284823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Researchers: New skills to learn/teach</a:t>
            </a:r>
            <a:endParaRPr lang="en-US" dirty="0"/>
          </a:p>
        </p:txBody>
      </p:sp>
      <p:sp>
        <p:nvSpPr>
          <p:cNvPr id="5" name="Content Placeholder 4"/>
          <p:cNvSpPr>
            <a:spLocks noGrp="1"/>
          </p:cNvSpPr>
          <p:nvPr>
            <p:ph idx="1"/>
          </p:nvPr>
        </p:nvSpPr>
        <p:spPr/>
        <p:txBody>
          <a:bodyPr>
            <a:normAutofit/>
          </a:bodyPr>
          <a:lstStyle/>
          <a:p>
            <a:r>
              <a:rPr lang="en-US" sz="3600" dirty="0" smtClean="0"/>
              <a:t>How to </a:t>
            </a:r>
            <a:r>
              <a:rPr lang="en-US" sz="4000" b="1" dirty="0" smtClean="0">
                <a:solidFill>
                  <a:schemeClr val="accent2">
                    <a:lumMod val="75000"/>
                  </a:schemeClr>
                </a:solidFill>
              </a:rPr>
              <a:t>incorporate reproducible practices </a:t>
            </a:r>
            <a:r>
              <a:rPr lang="en-US" sz="3600" dirty="0" smtClean="0"/>
              <a:t>into your workflow</a:t>
            </a:r>
          </a:p>
          <a:p>
            <a:r>
              <a:rPr lang="en-US" sz="3600" dirty="0"/>
              <a:t>When to </a:t>
            </a:r>
            <a:r>
              <a:rPr lang="en-US" sz="4000" b="1" dirty="0">
                <a:solidFill>
                  <a:schemeClr val="accent6">
                    <a:lumMod val="75000"/>
                  </a:schemeClr>
                </a:solidFill>
              </a:rPr>
              <a:t>pre-register</a:t>
            </a:r>
            <a:r>
              <a:rPr lang="en-US" sz="3600" dirty="0"/>
              <a:t>, and when not to</a:t>
            </a:r>
          </a:p>
          <a:p>
            <a:r>
              <a:rPr lang="en-US" sz="4000" b="1" dirty="0">
                <a:solidFill>
                  <a:schemeClr val="accent5">
                    <a:lumMod val="75000"/>
                  </a:schemeClr>
                </a:solidFill>
              </a:rPr>
              <a:t>Document</a:t>
            </a:r>
            <a:r>
              <a:rPr lang="en-US" sz="3600" dirty="0"/>
              <a:t> early, and </a:t>
            </a:r>
            <a:r>
              <a:rPr lang="en-US" sz="3600" dirty="0" smtClean="0"/>
              <a:t>often (better READMEs!)</a:t>
            </a:r>
            <a:endParaRPr lang="en-US" sz="3600" dirty="0"/>
          </a:p>
          <a:p>
            <a:r>
              <a:rPr lang="en-US" sz="3600" dirty="0" smtClean="0"/>
              <a:t>How, where, and when to </a:t>
            </a:r>
            <a:r>
              <a:rPr lang="en-US" sz="4400" b="1" dirty="0" smtClean="0">
                <a:solidFill>
                  <a:schemeClr val="accent2">
                    <a:lumMod val="75000"/>
                  </a:schemeClr>
                </a:solidFill>
              </a:rPr>
              <a:t>archive data and code</a:t>
            </a:r>
            <a:endParaRPr lang="en-US" sz="3600" b="1" dirty="0" smtClean="0">
              <a:solidFill>
                <a:schemeClr val="accent2">
                  <a:lumMod val="75000"/>
                </a:schemeClr>
              </a:solidFill>
            </a:endParaRPr>
          </a:p>
          <a:p>
            <a:r>
              <a:rPr lang="en-US" sz="3600" dirty="0" smtClean="0"/>
              <a:t>How to </a:t>
            </a:r>
            <a:r>
              <a:rPr lang="en-US" sz="4000" b="1" dirty="0" smtClean="0">
                <a:solidFill>
                  <a:schemeClr val="accent6">
                    <a:lumMod val="75000"/>
                  </a:schemeClr>
                </a:solidFill>
              </a:rPr>
              <a:t>license</a:t>
            </a:r>
            <a:r>
              <a:rPr lang="en-US" sz="3600" dirty="0" smtClean="0"/>
              <a:t> your contributions!</a:t>
            </a:r>
          </a:p>
        </p:txBody>
      </p:sp>
    </p:spTree>
    <p:extLst>
      <p:ext uri="{BB962C8B-B14F-4D97-AF65-F5344CB8AC3E}">
        <p14:creationId xmlns:p14="http://schemas.microsoft.com/office/powerpoint/2010/main" val="249024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random notes</a:t>
            </a:r>
            <a:endParaRPr lang="en-US" dirty="0"/>
          </a:p>
        </p:txBody>
      </p:sp>
      <p:sp>
        <p:nvSpPr>
          <p:cNvPr id="3" name="Content Placeholder 2"/>
          <p:cNvSpPr>
            <a:spLocks noGrp="1"/>
          </p:cNvSpPr>
          <p:nvPr>
            <p:ph idx="1"/>
          </p:nvPr>
        </p:nvSpPr>
        <p:spPr/>
        <p:txBody>
          <a:bodyPr/>
          <a:lstStyle/>
          <a:p>
            <a:r>
              <a:rPr lang="en-US" dirty="0" smtClean="0"/>
              <a:t>Analogy between </a:t>
            </a:r>
            <a:r>
              <a:rPr lang="en-US" sz="3200" b="1" dirty="0" smtClean="0">
                <a:solidFill>
                  <a:schemeClr val="tx2"/>
                </a:solidFill>
              </a:rPr>
              <a:t>grant</a:t>
            </a:r>
            <a:r>
              <a:rPr lang="en-US" dirty="0" smtClean="0"/>
              <a:t> or </a:t>
            </a:r>
            <a:r>
              <a:rPr lang="en-US" sz="3200" b="1" dirty="0" smtClean="0">
                <a:solidFill>
                  <a:schemeClr val="accent1">
                    <a:lumMod val="75000"/>
                  </a:schemeClr>
                </a:solidFill>
              </a:rPr>
              <a:t>RDC proposal </a:t>
            </a:r>
            <a:r>
              <a:rPr lang="en-US" dirty="0" smtClean="0"/>
              <a:t>and </a:t>
            </a:r>
            <a:r>
              <a:rPr lang="en-US" sz="3600" b="1" dirty="0" smtClean="0">
                <a:solidFill>
                  <a:schemeClr val="accent6">
                    <a:lumMod val="75000"/>
                  </a:schemeClr>
                </a:solidFill>
              </a:rPr>
              <a:t>pre-registration</a:t>
            </a:r>
          </a:p>
          <a:p>
            <a:r>
              <a:rPr lang="en-US" dirty="0"/>
              <a:t>Incentives of stats </a:t>
            </a:r>
            <a:r>
              <a:rPr lang="en-US" dirty="0" smtClean="0"/>
              <a:t>agencies: </a:t>
            </a:r>
            <a:r>
              <a:rPr lang="en-US" b="1" dirty="0" smtClean="0">
                <a:solidFill>
                  <a:schemeClr val="accent2">
                    <a:lumMod val="75000"/>
                  </a:schemeClr>
                </a:solidFill>
              </a:rPr>
              <a:t>transparency</a:t>
            </a:r>
            <a:r>
              <a:rPr lang="en-US" dirty="0" smtClean="0"/>
              <a:t> = </a:t>
            </a:r>
            <a:r>
              <a:rPr lang="en-US" sz="3200" b="1" dirty="0" smtClean="0">
                <a:solidFill>
                  <a:schemeClr val="accent2">
                    <a:lumMod val="75000"/>
                  </a:schemeClr>
                </a:solidFill>
              </a:rPr>
              <a:t>credibility</a:t>
            </a:r>
          </a:p>
          <a:p>
            <a:r>
              <a:rPr lang="en-US" dirty="0"/>
              <a:t>Challenges with </a:t>
            </a:r>
            <a:r>
              <a:rPr lang="en-US" sz="3200" b="1" dirty="0">
                <a:solidFill>
                  <a:schemeClr val="accent4">
                    <a:lumMod val="75000"/>
                  </a:schemeClr>
                </a:solidFill>
              </a:rPr>
              <a:t>ad-hoc </a:t>
            </a:r>
            <a:r>
              <a:rPr lang="en-US" sz="3200" b="1" dirty="0" smtClean="0">
                <a:solidFill>
                  <a:schemeClr val="accent4">
                    <a:lumMod val="75000"/>
                  </a:schemeClr>
                </a:solidFill>
              </a:rPr>
              <a:t>access </a:t>
            </a:r>
            <a:r>
              <a:rPr lang="en-US" dirty="0" smtClean="0"/>
              <a:t>(individuals accessing ministry data, CD in the back pocket/file drawer, unnamable private company)</a:t>
            </a:r>
            <a:endParaRPr lang="en-US" dirty="0"/>
          </a:p>
          <a:p>
            <a:r>
              <a:rPr lang="en-US" dirty="0" smtClean="0"/>
              <a:t>From </a:t>
            </a:r>
            <a:r>
              <a:rPr lang="en-US" sz="3200" b="1" dirty="0" smtClean="0">
                <a:solidFill>
                  <a:schemeClr val="accent1">
                    <a:lumMod val="75000"/>
                  </a:schemeClr>
                </a:solidFill>
              </a:rPr>
              <a:t>pre-acceptance verification </a:t>
            </a:r>
            <a:r>
              <a:rPr lang="en-US" dirty="0" smtClean="0"/>
              <a:t>to</a:t>
            </a:r>
            <a:br>
              <a:rPr lang="en-US" dirty="0" smtClean="0"/>
            </a:br>
            <a:r>
              <a:rPr lang="en-US" dirty="0" smtClean="0"/>
              <a:t> </a:t>
            </a:r>
            <a:r>
              <a:rPr lang="en-US" sz="3200" b="1" dirty="0" smtClean="0">
                <a:solidFill>
                  <a:srgbClr val="C00000"/>
                </a:solidFill>
              </a:rPr>
              <a:t>pre-submission verification </a:t>
            </a:r>
            <a:r>
              <a:rPr lang="en-US" dirty="0" smtClean="0"/>
              <a:t>(university or institute services) and the role of </a:t>
            </a:r>
            <a:r>
              <a:rPr lang="en-US" sz="3200" b="1" dirty="0" smtClean="0">
                <a:solidFill>
                  <a:schemeClr val="bg2">
                    <a:lumMod val="50000"/>
                  </a:schemeClr>
                </a:solidFill>
              </a:rPr>
              <a:t>contract programming</a:t>
            </a:r>
          </a:p>
        </p:txBody>
      </p:sp>
    </p:spTree>
    <p:extLst>
      <p:ext uri="{BB962C8B-B14F-4D97-AF65-F5344CB8AC3E}">
        <p14:creationId xmlns:p14="http://schemas.microsoft.com/office/powerpoint/2010/main" val="1070500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390182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Goals</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Greater transparency</a:t>
            </a:r>
          </a:p>
          <a:p>
            <a:pPr lvl="1"/>
            <a:r>
              <a:rPr lang="en-US" sz="3600" dirty="0" smtClean="0"/>
              <a:t>Equal treatment of public-use and confidential data</a:t>
            </a:r>
          </a:p>
          <a:p>
            <a:r>
              <a:rPr lang="en-US" sz="4000" b="1" dirty="0" smtClean="0">
                <a:solidFill>
                  <a:schemeClr val="accent6">
                    <a:lumMod val="75000"/>
                  </a:schemeClr>
                </a:solidFill>
              </a:rPr>
              <a:t>Better computational reproducibility</a:t>
            </a:r>
          </a:p>
          <a:p>
            <a:pPr lvl="1"/>
            <a:r>
              <a:rPr lang="en-US" sz="3600" dirty="0" smtClean="0"/>
              <a:t>For public data as well as confidential data</a:t>
            </a:r>
          </a:p>
          <a:p>
            <a:r>
              <a:rPr lang="en-US" sz="4000" b="1" dirty="0" smtClean="0">
                <a:solidFill>
                  <a:schemeClr val="accent4">
                    <a:lumMod val="75000"/>
                  </a:schemeClr>
                </a:solidFill>
              </a:rPr>
              <a:t>Greater reliance on shared resources</a:t>
            </a:r>
          </a:p>
          <a:p>
            <a:pPr lvl="1"/>
            <a:r>
              <a:rPr lang="en-US" sz="3600" dirty="0" smtClean="0"/>
              <a:t>Encourage best practices</a:t>
            </a:r>
          </a:p>
        </p:txBody>
      </p:sp>
    </p:spTree>
    <p:extLst>
      <p:ext uri="{BB962C8B-B14F-4D97-AF65-F5344CB8AC3E}">
        <p14:creationId xmlns:p14="http://schemas.microsoft.com/office/powerpoint/2010/main" val="391160723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 for Restricted-Access Data</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6">
                    <a:lumMod val="75000"/>
                  </a:schemeClr>
                </a:solidFill>
              </a:rPr>
              <a:t>Documentation</a:t>
            </a:r>
          </a:p>
          <a:p>
            <a:pPr lvl="1"/>
            <a:r>
              <a:rPr lang="en-US" sz="3600" dirty="0" smtClean="0"/>
              <a:t>How can others learn about the data?</a:t>
            </a:r>
          </a:p>
          <a:p>
            <a:r>
              <a:rPr lang="en-US" sz="4000" b="1" dirty="0" smtClean="0">
                <a:solidFill>
                  <a:schemeClr val="accent4">
                    <a:lumMod val="75000"/>
                  </a:schemeClr>
                </a:solidFill>
              </a:rPr>
              <a:t>Persistence</a:t>
            </a:r>
          </a:p>
          <a:p>
            <a:pPr lvl="1"/>
            <a:r>
              <a:rPr lang="en-US" sz="3600" dirty="0" smtClean="0"/>
              <a:t>How are data and programs preserved?</a:t>
            </a:r>
          </a:p>
        </p:txBody>
      </p:sp>
    </p:spTree>
    <p:extLst>
      <p:ext uri="{BB962C8B-B14F-4D97-AF65-F5344CB8AC3E}">
        <p14:creationId xmlns:p14="http://schemas.microsoft.com/office/powerpoint/2010/main" val="4015676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New data</a:t>
                      </a:r>
                      <a:endParaRPr lang="en-US" b="1" dirty="0">
                        <a:solidFill>
                          <a:srgbClr val="FF0000"/>
                        </a:solidFill>
                      </a:endParaRPr>
                    </a:p>
                  </a:txBody>
                  <a:tcPr/>
                </a:tc>
                <a:tc>
                  <a:txBody>
                    <a:bodyPr/>
                    <a:lstStyle/>
                    <a:p>
                      <a:r>
                        <a:rPr lang="en-US" b="0" dirty="0" smtClean="0">
                          <a:solidFill>
                            <a:schemeClr val="tx1"/>
                          </a:solidFill>
                        </a:rPr>
                        <a:t>Same code</a:t>
                      </a:r>
                      <a:endParaRPr lang="en-US" b="0" dirty="0">
                        <a:solidFill>
                          <a:schemeClr val="tx1"/>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r>
                        <a:rPr lang="en-US" b="1" dirty="0" smtClean="0">
                          <a:solidFill>
                            <a:srgbClr val="FF0000"/>
                          </a:solidFill>
                        </a:rPr>
                        <a:t>collection</a:t>
                      </a:r>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832100" y="1981200"/>
            <a:ext cx="72390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mtClean="0"/>
              <a:t>Merci!</a:t>
            </a:r>
            <a:endParaRPr lang="en-US" sz="6600" b="1" dirty="0"/>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Different data</a:t>
                      </a:r>
                      <a:endParaRPr lang="en-US" b="1" dirty="0">
                        <a:solidFill>
                          <a:srgbClr val="FF0000"/>
                        </a:solidFill>
                      </a:endParaRPr>
                    </a:p>
                  </a:txBody>
                  <a:tcPr/>
                </a:tc>
                <a:tc>
                  <a:txBody>
                    <a:bodyPr/>
                    <a:lstStyle/>
                    <a:p>
                      <a:r>
                        <a:rPr lang="en-US" b="0" dirty="0" smtClean="0">
                          <a:solidFill>
                            <a:schemeClr val="tx1"/>
                          </a:solidFill>
                        </a:rPr>
                        <a:t>Different code</a:t>
                      </a:r>
                      <a:endParaRPr lang="en-US" b="0" dirty="0">
                        <a:solidFill>
                          <a:schemeClr val="tx1"/>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smtClean="0">
                          <a:solidFill>
                            <a:schemeClr val="tx1"/>
                          </a:solidFill>
                        </a:rPr>
                        <a:t>or software</a:t>
                      </a:r>
                      <a:endParaRPr lang="en-US" b="0" dirty="0">
                        <a:solidFill>
                          <a:schemeClr val="tx1"/>
                        </a:solidFill>
                      </a:endParaRPr>
                    </a:p>
                  </a:txBody>
                  <a:tcPr/>
                </a:tc>
                <a:tc>
                  <a:txBody>
                    <a:bodyPr/>
                    <a:lstStyle/>
                    <a:p>
                      <a:r>
                        <a:rPr lang="en-US" b="1" dirty="0" smtClean="0">
                          <a:solidFill>
                            <a:srgbClr val="FF0000"/>
                          </a:solidFill>
                        </a:rPr>
                        <a:t>methods </a:t>
                      </a:r>
                      <a:endParaRPr lang="en-US" b="1" dirty="0">
                        <a:solidFill>
                          <a:srgbClr val="FF0000"/>
                        </a:solidFill>
                      </a:endParaRPr>
                    </a:p>
                  </a:txBody>
                  <a:tcPr/>
                </a:tc>
                <a:tc>
                  <a:txBody>
                    <a:bodyPr/>
                    <a:lstStyle/>
                    <a:p>
                      <a:r>
                        <a:rPr lang="en-US" b="1" dirty="0" smtClean="0">
                          <a:solidFill>
                            <a:srgbClr val="FF0000"/>
                          </a:solidFill>
                        </a:rPr>
                        <a:t>context or</a:t>
                      </a:r>
                      <a:endParaRPr lang="en-US" b="1" dirty="0">
                        <a:solidFill>
                          <a:srgbClr val="FF0000"/>
                        </a:solidFill>
                      </a:endParaRP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smtClean="0">
                          <a:solidFill>
                            <a:srgbClr val="FF0000"/>
                          </a:solidFill>
                        </a:rPr>
                        <a:t>country</a:t>
                      </a:r>
                      <a:endParaRPr lang="en-US" b="1" dirty="0">
                        <a:solidFill>
                          <a:srgbClr val="FF0000"/>
                        </a:solidFill>
                      </a:endParaRP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a:p>
            <a:r>
              <a:rPr lang="en-US" dirty="0" smtClean="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smtClean="0"/>
              <a:t>Better public-use and shared data</a:t>
            </a:r>
            <a:endParaRPr lang="en-US" dirty="0"/>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endParaRPr lang="en-US" dirty="0"/>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p>
          <a:p>
            <a:r>
              <a:rPr lang="en-US" dirty="0" smtClean="0"/>
              <a:t>Pre-registration of trials, experiments, and analyses</a:t>
            </a:r>
            <a:endParaRPr lang="en-US" dirty="0"/>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This reproducibility crisis thing….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a:t>
            </a:r>
            <a:r>
              <a:rPr lang="en-US" sz="1100" dirty="0" smtClean="0">
                <a:hlinkClick r:id="rId4"/>
              </a:rPr>
              <a:t>doi.org/10.1073/pnas.1708272114</a:t>
            </a:r>
            <a:r>
              <a:rPr lang="en-US" sz="1100" dirty="0" smtClean="0"/>
              <a:t> </a:t>
            </a:r>
            <a:endParaRPr lang="en-US" sz="1100" dirty="0"/>
          </a:p>
        </p:txBody>
      </p:sp>
    </p:spTree>
    <p:extLst>
      <p:ext uri="{BB962C8B-B14F-4D97-AF65-F5344CB8AC3E}">
        <p14:creationId xmlns:p14="http://schemas.microsoft.com/office/powerpoint/2010/main" val="3066041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smtClean="0">
                <a:solidFill>
                  <a:schemeClr val="bg1"/>
                </a:solidFill>
              </a:rPr>
              <a:t>More recently…</a:t>
            </a:r>
            <a:endParaRPr lang="en-US" dirty="0">
              <a:solidFill>
                <a:schemeClr val="bg1"/>
              </a:solidFill>
            </a:endParaRPr>
          </a:p>
        </p:txBody>
      </p:sp>
    </p:spTree>
    <p:extLst>
      <p:ext uri="{BB962C8B-B14F-4D97-AF65-F5344CB8AC3E}">
        <p14:creationId xmlns:p14="http://schemas.microsoft.com/office/powerpoint/2010/main" val="167889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(2012-)</a:t>
            </a:r>
            <a:endParaRPr lang="en-US" dirty="0"/>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smtClean="0"/>
              <a:t>Greater </a:t>
            </a:r>
            <a:r>
              <a:rPr lang="en-US" sz="4400" b="1" u="sng" dirty="0" smtClean="0">
                <a:solidFill>
                  <a:schemeClr val="accent5">
                    <a:lumMod val="75000"/>
                  </a:schemeClr>
                </a:solidFill>
              </a:rPr>
              <a:t>enforcement</a:t>
            </a:r>
            <a:r>
              <a:rPr lang="en-US" sz="4400" b="1" dirty="0" smtClean="0"/>
              <a:t> of data (and code) availability</a:t>
            </a:r>
          </a:p>
          <a:p>
            <a:pPr lvl="1"/>
            <a:r>
              <a:rPr lang="en-US" sz="3600" dirty="0"/>
              <a:t>2015, AJ Political Science</a:t>
            </a:r>
          </a:p>
          <a:p>
            <a:pPr lvl="1"/>
            <a:r>
              <a:rPr lang="en-US" sz="3600" dirty="0" smtClean="0"/>
              <a:t>2016, Data Editor for ASA Software Section</a:t>
            </a:r>
          </a:p>
          <a:p>
            <a:pPr lvl="1"/>
            <a:r>
              <a:rPr lang="en-US" sz="3600" dirty="0" smtClean="0"/>
              <a:t>2016, Statistical review added Science</a:t>
            </a:r>
          </a:p>
          <a:p>
            <a:pPr lvl="1"/>
            <a:r>
              <a:rPr lang="en-US" sz="3600" dirty="0" smtClean="0"/>
              <a:t>2017: AEA appoints Data Editor, with mandate to do similar activities </a:t>
            </a:r>
            <a:br>
              <a:rPr lang="en-US" sz="3600" dirty="0" smtClean="0"/>
            </a:br>
            <a:r>
              <a:rPr lang="en-US" sz="2800" dirty="0" smtClean="0"/>
              <a:t>(also </a:t>
            </a:r>
            <a:r>
              <a:rPr lang="en-US" sz="2800" dirty="0" smtClean="0"/>
              <a:t>Canadian Economics </a:t>
            </a:r>
            <a:r>
              <a:rPr lang="en-US" sz="2800" dirty="0" err="1" smtClean="0"/>
              <a:t>Assocation</a:t>
            </a:r>
            <a:r>
              <a:rPr lang="en-US" sz="2800" dirty="0" smtClean="0"/>
              <a:t>, EJ</a:t>
            </a:r>
            <a:r>
              <a:rPr lang="en-US" sz="2800" dirty="0" smtClean="0"/>
              <a:t>, </a:t>
            </a:r>
            <a:r>
              <a:rPr lang="en-US" sz="2800" dirty="0" err="1" smtClean="0"/>
              <a:t>Restud</a:t>
            </a:r>
            <a:r>
              <a:rPr lang="en-US" sz="2800" dirty="0" smtClean="0"/>
              <a:t>)</a:t>
            </a:r>
            <a:endParaRPr lang="en-US" sz="3600" dirty="0" smtClean="0"/>
          </a:p>
        </p:txBody>
      </p:sp>
    </p:spTree>
    <p:extLst>
      <p:ext uri="{BB962C8B-B14F-4D97-AF65-F5344CB8AC3E}">
        <p14:creationId xmlns:p14="http://schemas.microsoft.com/office/powerpoint/2010/main" val="3424307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sp>
        <p:nvSpPr>
          <p:cNvPr id="3" name="Content Placeholder 2"/>
          <p:cNvSpPr>
            <a:spLocks noGrp="1"/>
          </p:cNvSpPr>
          <p:nvPr>
            <p:ph idx="1"/>
          </p:nvPr>
        </p:nvSpPr>
        <p:spPr/>
        <p:txBody>
          <a:bodyPr>
            <a:normAutofit/>
          </a:bodyPr>
          <a:lstStyle/>
          <a:p>
            <a:r>
              <a:rPr lang="en-US" sz="3600" dirty="0" smtClean="0"/>
              <a:t>“That </a:t>
            </a:r>
            <a:r>
              <a:rPr lang="en-US" sz="3600" dirty="0"/>
              <a:t>information is especially helpful in research that emphasizes </a:t>
            </a:r>
            <a:r>
              <a:rPr lang="en-US" sz="4000" b="1" dirty="0">
                <a:solidFill>
                  <a:schemeClr val="accent1">
                    <a:lumMod val="75000"/>
                  </a:schemeClr>
                </a:solidFill>
              </a:rPr>
              <a:t>null hypothesis significance testing</a:t>
            </a:r>
            <a:r>
              <a:rPr lang="en-US" sz="3600" dirty="0"/>
              <a:t>. </a:t>
            </a:r>
            <a:endParaRPr lang="en-US" sz="3600" dirty="0" smtClean="0"/>
          </a:p>
          <a:p>
            <a:r>
              <a:rPr lang="en-US" sz="3600" dirty="0" smtClean="0"/>
              <a:t>A thorough preregistration promotes transparency and openness and </a:t>
            </a:r>
            <a:r>
              <a:rPr lang="en-US" sz="3600" b="1" dirty="0" smtClean="0">
                <a:solidFill>
                  <a:schemeClr val="accent4">
                    <a:lumMod val="75000"/>
                  </a:schemeClr>
                </a:solidFill>
              </a:rPr>
              <a:t>protects researchers from suspicions of p-hacking</a:t>
            </a:r>
            <a:r>
              <a:rPr lang="en-US" sz="3600" dirty="0" smtClean="0"/>
              <a:t>.” </a:t>
            </a:r>
            <a:endParaRPr lang="en-US" sz="3600" dirty="0"/>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smtClean="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smtClean="0">
                <a:hlinkClick r:id="rId2"/>
              </a:rPr>
              <a:t>https://cos.io/rr</a:t>
            </a:r>
            <a:r>
              <a:rPr lang="en-US" sz="3200" dirty="0" smtClean="0"/>
              <a:t> </a:t>
            </a:r>
          </a:p>
          <a:p>
            <a:pPr lvl="1"/>
            <a:r>
              <a:rPr lang="en-US" sz="3600" dirty="0" smtClean="0"/>
              <a:t>Chambers (2014)</a:t>
            </a:r>
          </a:p>
          <a:p>
            <a:pPr lvl="1"/>
            <a:r>
              <a:rPr lang="en-US" sz="3600" dirty="0" err="1" smtClean="0"/>
              <a:t>Nosek</a:t>
            </a:r>
            <a:r>
              <a:rPr lang="en-US" sz="3600" dirty="0" smtClean="0"/>
              <a:t> &amp; </a:t>
            </a:r>
            <a:r>
              <a:rPr lang="en-US" sz="3600" dirty="0" err="1" smtClean="0"/>
              <a:t>Lakens</a:t>
            </a:r>
            <a:r>
              <a:rPr lang="en-US" sz="3600" dirty="0" smtClean="0"/>
              <a:t> (2014)</a:t>
            </a:r>
          </a:p>
          <a:p>
            <a:pPr lvl="1"/>
            <a:endParaRPr lang="en-US" sz="3600" dirty="0" smtClean="0"/>
          </a:p>
          <a:p>
            <a:endParaRPr lang="en-US" sz="3600" dirty="0" smtClean="0"/>
          </a:p>
          <a:p>
            <a:endParaRPr lang="en-US" sz="3600" dirty="0"/>
          </a:p>
          <a:p>
            <a:r>
              <a:rPr lang="en-US" sz="3600" dirty="0" smtClean="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smtClean="0"/>
              <a:t>bioRxiv</a:t>
            </a:r>
            <a:r>
              <a:rPr lang="en-US" sz="3600" dirty="0" smtClean="0"/>
              <a:t> (2013)</a:t>
            </a:r>
          </a:p>
          <a:p>
            <a:pPr lvl="1"/>
            <a:r>
              <a:rPr lang="en-US" sz="3600" dirty="0" err="1" smtClean="0"/>
              <a:t>PsyArXiv</a:t>
            </a:r>
            <a:r>
              <a:rPr lang="en-US" sz="3600" dirty="0" smtClean="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smtClean="0"/>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Economics makes wide </a:t>
            </a:r>
            <a:r>
              <a:rPr lang="en-US" dirty="0" smtClean="0"/>
              <a:t>use of public-use data</a:t>
            </a:r>
            <a:endParaRPr lang="en-US" dirty="0"/>
          </a:p>
        </p:txBody>
      </p:sp>
      <p:sp>
        <p:nvSpPr>
          <p:cNvPr id="3" name="Content Placeholder 2"/>
          <p:cNvSpPr>
            <a:spLocks noGrp="1"/>
          </p:cNvSpPr>
          <p:nvPr>
            <p:ph idx="1"/>
          </p:nvPr>
        </p:nvSpPr>
        <p:spPr/>
        <p:txBody>
          <a:bodyPr/>
          <a:lstStyle/>
          <a:p>
            <a:r>
              <a:rPr lang="en-US" sz="3200" b="1" dirty="0" err="1" smtClean="0"/>
              <a:t>Macrodata</a:t>
            </a:r>
            <a:r>
              <a:rPr lang="en-US" sz="3200" b="1" dirty="0" smtClean="0"/>
              <a:t>:</a:t>
            </a:r>
          </a:p>
          <a:p>
            <a:pPr marL="0" indent="0" algn="ctr">
              <a:buNone/>
            </a:pPr>
            <a:r>
              <a:rPr lang="en-US" dirty="0" smtClean="0">
                <a:latin typeface="Century" panose="02040604050505020304" pitchFamily="18" charset="0"/>
              </a:rPr>
              <a:t>“We use </a:t>
            </a:r>
            <a:r>
              <a:rPr lang="en-US" dirty="0">
                <a:latin typeface="Century" panose="02040604050505020304" pitchFamily="18" charset="0"/>
              </a:rPr>
              <a:t>data </a:t>
            </a:r>
            <a:r>
              <a:rPr lang="en-US" dirty="0" smtClean="0">
                <a:latin typeface="Century" panose="02040604050505020304" pitchFamily="18" charset="0"/>
              </a:rPr>
              <a:t>downloaded from </a:t>
            </a:r>
            <a:r>
              <a:rPr lang="en-US" dirty="0">
                <a:latin typeface="Century" panose="02040604050505020304" pitchFamily="18" charset="0"/>
              </a:rPr>
              <a:t/>
            </a:r>
            <a:br>
              <a:rPr lang="en-US" dirty="0">
                <a:latin typeface="Century" panose="02040604050505020304" pitchFamily="18" charset="0"/>
              </a:rPr>
            </a:br>
            <a:r>
              <a:rPr lang="en-US" dirty="0">
                <a:latin typeface="Century" panose="02040604050505020304" pitchFamily="18" charset="0"/>
              </a:rPr>
              <a:t>the </a:t>
            </a:r>
            <a:r>
              <a:rPr lang="en-US" dirty="0" smtClean="0">
                <a:latin typeface="Century" panose="02040604050505020304" pitchFamily="18" charset="0"/>
              </a:rPr>
              <a:t>Bureau of Economic Analysis…”</a:t>
            </a:r>
            <a:endParaRPr lang="en-US" dirty="0" smtClean="0"/>
          </a:p>
          <a:p>
            <a:r>
              <a:rPr lang="en-US" sz="3200" b="1" dirty="0" smtClean="0"/>
              <a:t>Microdata</a:t>
            </a:r>
            <a:r>
              <a:rPr lang="en-US" dirty="0" smtClean="0"/>
              <a:t>:</a:t>
            </a:r>
          </a:p>
          <a:p>
            <a:endParaRPr lang="en-US" dirty="0"/>
          </a:p>
          <a:p>
            <a:pPr marL="0" indent="0" algn="ctr">
              <a:buNone/>
            </a:pPr>
            <a:r>
              <a:rPr lang="en-US" dirty="0" smtClean="0">
                <a:latin typeface="Century" panose="02040604050505020304" pitchFamily="18" charset="0"/>
              </a:rPr>
              <a:t>“… this paper uses data from </a:t>
            </a:r>
            <a:br>
              <a:rPr lang="en-US" dirty="0" smtClean="0">
                <a:latin typeface="Century" panose="02040604050505020304" pitchFamily="18" charset="0"/>
              </a:rPr>
            </a:br>
            <a:r>
              <a:rPr lang="en-US" dirty="0" smtClean="0">
                <a:latin typeface="Century" panose="02040604050505020304" pitchFamily="18" charset="0"/>
              </a:rPr>
              <a:t>the Current Population Survey…”</a:t>
            </a:r>
          </a:p>
        </p:txBody>
      </p:sp>
    </p:spTree>
    <p:extLst>
      <p:ext uri="{BB962C8B-B14F-4D97-AF65-F5344CB8AC3E}">
        <p14:creationId xmlns:p14="http://schemas.microsoft.com/office/powerpoint/2010/main" val="26003780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should be easy!</a:t>
            </a:r>
            <a:endParaRPr lang="en-US" dirty="0"/>
          </a:p>
        </p:txBody>
      </p:sp>
    </p:spTree>
    <p:extLst>
      <p:ext uri="{BB962C8B-B14F-4D97-AF65-F5344CB8AC3E}">
        <p14:creationId xmlns:p14="http://schemas.microsoft.com/office/powerpoint/2010/main" val="2358057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Making </a:t>
            </a:r>
            <a:r>
              <a:rPr lang="en-US" dirty="0" smtClean="0"/>
              <a:t>RELIABLE archives</a:t>
            </a:r>
            <a:endParaRPr lang="en-US" dirty="0"/>
          </a:p>
        </p:txBody>
      </p:sp>
      <p:sp>
        <p:nvSpPr>
          <p:cNvPr id="3" name="Content Placeholder 2"/>
          <p:cNvSpPr>
            <a:spLocks noGrp="1"/>
          </p:cNvSpPr>
          <p:nvPr>
            <p:ph idx="1"/>
          </p:nvPr>
        </p:nvSpPr>
        <p:spPr/>
        <p:txBody>
          <a:bodyPr/>
          <a:lstStyle/>
          <a:p>
            <a:pPr marL="0" indent="0">
              <a:buNone/>
            </a:pPr>
            <a:r>
              <a:rPr lang="en-US" sz="3600" dirty="0" smtClean="0"/>
              <a:t>Many datasets </a:t>
            </a:r>
          </a:p>
          <a:p>
            <a:pPr lvl="1"/>
            <a:r>
              <a:rPr lang="en-US" sz="3200" dirty="0" smtClean="0"/>
              <a:t>Are imperfectly </a:t>
            </a:r>
            <a:r>
              <a:rPr lang="en-US" sz="3200" dirty="0" smtClean="0"/>
              <a:t>described</a:t>
            </a:r>
          </a:p>
          <a:p>
            <a:pPr lvl="2"/>
            <a:r>
              <a:rPr lang="en-US" sz="2800" dirty="0" smtClean="0"/>
              <a:t>Very few data citations</a:t>
            </a:r>
            <a:endParaRPr lang="en-US" sz="2800" dirty="0" smtClean="0"/>
          </a:p>
          <a:p>
            <a:pPr lvl="1"/>
            <a:r>
              <a:rPr lang="en-US" sz="3200" dirty="0" smtClean="0"/>
              <a:t>Are badly documented</a:t>
            </a:r>
          </a:p>
          <a:p>
            <a:pPr lvl="1"/>
            <a:r>
              <a:rPr lang="en-US" sz="3200" dirty="0" smtClean="0"/>
              <a:t>Have no (permanent) location defined </a:t>
            </a:r>
            <a:endParaRPr lang="en-US" sz="3200" dirty="0" smtClean="0"/>
          </a:p>
          <a:p>
            <a:pPr lvl="2"/>
            <a:r>
              <a:rPr lang="en-US" sz="2800" dirty="0" smtClean="0"/>
              <a:t>Even for data from high-profile organizations!</a:t>
            </a:r>
            <a:endParaRPr lang="en-US" sz="2800" dirty="0" smtClean="0"/>
          </a:p>
          <a:p>
            <a:pPr lvl="1"/>
            <a:r>
              <a:rPr lang="en-US" sz="3200" dirty="0" smtClean="0"/>
              <a:t>All of the above</a:t>
            </a:r>
          </a:p>
          <a:p>
            <a:pPr lvl="1"/>
            <a:endParaRPr lang="en-US" dirty="0"/>
          </a:p>
        </p:txBody>
      </p:sp>
    </p:spTree>
    <p:extLst>
      <p:ext uri="{BB962C8B-B14F-4D97-AF65-F5344CB8AC3E}">
        <p14:creationId xmlns:p14="http://schemas.microsoft.com/office/powerpoint/2010/main" val="3891862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a:t>
            </a:r>
            <a:r>
              <a:rPr lang="en-US" sz="4000" dirty="0" smtClean="0"/>
              <a:t>“</a:t>
            </a:r>
            <a:r>
              <a:rPr lang="en-US" sz="4000" dirty="0"/>
              <a:t>crisis</a:t>
            </a:r>
            <a:r>
              <a:rPr lang="en-US" sz="4000" dirty="0" smtClean="0"/>
              <a:t>” in the 60s and 70s</a:t>
            </a:r>
            <a:r>
              <a:rPr lang="en-US" sz="4000" dirty="0"/>
              <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smtClean="0"/>
              <a:t>Source: </a:t>
            </a:r>
            <a:r>
              <a:rPr lang="en-US" dirty="0" err="1" smtClean="0"/>
              <a:t>Nosek</a:t>
            </a:r>
            <a:r>
              <a:rPr lang="en-US" dirty="0" smtClean="0"/>
              <a:t> </a:t>
            </a:r>
            <a:r>
              <a:rPr lang="en-US" dirty="0" err="1" smtClean="0"/>
              <a:t>Sackler</a:t>
            </a:r>
            <a:r>
              <a:rPr lang="en-US" dirty="0" smtClean="0"/>
              <a:t> talk 2017</a:t>
            </a:r>
            <a:endParaRPr lang="en-US" dirty="0"/>
          </a:p>
        </p:txBody>
      </p:sp>
    </p:spTree>
    <p:extLst>
      <p:ext uri="{BB962C8B-B14F-4D97-AF65-F5344CB8AC3E}">
        <p14:creationId xmlns:p14="http://schemas.microsoft.com/office/powerpoint/2010/main" val="2720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0EEE-16D7-423C-9D58-9907E377CE73}"/>
              </a:ext>
            </a:extLst>
          </p:cNvPr>
          <p:cNvSpPr>
            <a:spLocks noGrp="1"/>
          </p:cNvSpPr>
          <p:nvPr>
            <p:ph type="title"/>
          </p:nvPr>
        </p:nvSpPr>
        <p:spPr/>
        <p:txBody>
          <a:bodyPr/>
          <a:lstStyle/>
          <a:p>
            <a:r>
              <a:rPr lang="en-US" dirty="0"/>
              <a:t>Making USEFUL </a:t>
            </a:r>
            <a:r>
              <a:rPr lang="en-US" dirty="0" smtClean="0"/>
              <a:t>code archives</a:t>
            </a:r>
            <a:r>
              <a:rPr lang="en-US" dirty="0"/>
              <a:t>	</a:t>
            </a:r>
          </a:p>
        </p:txBody>
      </p:sp>
      <p:sp>
        <p:nvSpPr>
          <p:cNvPr id="3" name="Content Placeholder 2">
            <a:extLst>
              <a:ext uri="{FF2B5EF4-FFF2-40B4-BE49-F238E27FC236}">
                <a16:creationId xmlns:a16="http://schemas.microsoft.com/office/drawing/2014/main" id="{27982C27-7C3C-48D5-BCE6-EED22E0B6B93}"/>
              </a:ext>
            </a:extLst>
          </p:cNvPr>
          <p:cNvSpPr>
            <a:spLocks noGrp="1"/>
          </p:cNvSpPr>
          <p:nvPr>
            <p:ph idx="1"/>
          </p:nvPr>
        </p:nvSpPr>
        <p:spPr/>
        <p:txBody>
          <a:bodyPr>
            <a:normAutofit/>
          </a:bodyPr>
          <a:lstStyle/>
          <a:p>
            <a:r>
              <a:rPr lang="en-US" sz="2000" dirty="0"/>
              <a:t>From analysis of code from 1996 to 2003 (MMH2006): </a:t>
            </a:r>
          </a:p>
          <a:p>
            <a:pPr marL="0" indent="0" algn="ctr">
              <a:buNone/>
            </a:pPr>
            <a:r>
              <a:rPr lang="en-US" dirty="0"/>
              <a:t>“Other authors seem to think that the entire world shares the exact same hard drive layout, with ‘‘C:\MYDATA\MYPROJECT\” </a:t>
            </a:r>
            <a:r>
              <a:rPr lang="en-US" b="1" dirty="0">
                <a:solidFill>
                  <a:schemeClr val="accent2">
                    <a:lumMod val="75000"/>
                  </a:schemeClr>
                </a:solidFill>
              </a:rPr>
              <a:t>sprinkled liberally</a:t>
            </a:r>
            <a:r>
              <a:rPr lang="en-US" dirty="0"/>
              <a:t> throughout their code. Of course, a would-be </a:t>
            </a:r>
            <a:br>
              <a:rPr lang="en-US" dirty="0"/>
            </a:br>
            <a:r>
              <a:rPr lang="en-US" dirty="0"/>
              <a:t>replicator has to </a:t>
            </a:r>
            <a:r>
              <a:rPr lang="en-US" b="1" dirty="0">
                <a:solidFill>
                  <a:srgbClr val="FF0000"/>
                </a:solidFill>
              </a:rPr>
              <a:t>find and change all these</a:t>
            </a:r>
            <a:r>
              <a:rPr lang="en-US" dirty="0"/>
              <a:t>.”</a:t>
            </a:r>
          </a:p>
          <a:p>
            <a:pPr marL="0" indent="0" algn="ctr">
              <a:buNone/>
            </a:pPr>
            <a:endParaRPr lang="en-US" dirty="0"/>
          </a:p>
          <a:p>
            <a:pPr marL="0" indent="0" algn="ctr">
              <a:buNone/>
            </a:pPr>
            <a:r>
              <a:rPr lang="en-US" dirty="0"/>
              <a:t>“The author might not realize all the data/subroutine files </a:t>
            </a:r>
            <a:br>
              <a:rPr lang="en-US" dirty="0"/>
            </a:br>
            <a:r>
              <a:rPr lang="en-US" dirty="0"/>
              <a:t>that his code utilizes, and </a:t>
            </a:r>
            <a:br>
              <a:rPr lang="en-US" dirty="0"/>
            </a:br>
            <a:r>
              <a:rPr lang="en-US" b="1" dirty="0">
                <a:solidFill>
                  <a:schemeClr val="accent2">
                    <a:lumMod val="75000"/>
                  </a:schemeClr>
                </a:solidFill>
              </a:rPr>
              <a:t>forget to include</a:t>
            </a:r>
            <a:r>
              <a:rPr lang="en-US" dirty="0"/>
              <a:t> said data/subroutine in his replication files.”</a:t>
            </a:r>
          </a:p>
        </p:txBody>
      </p:sp>
    </p:spTree>
    <p:extLst>
      <p:ext uri="{BB962C8B-B14F-4D97-AF65-F5344CB8AC3E}">
        <p14:creationId xmlns:p14="http://schemas.microsoft.com/office/powerpoint/2010/main" val="3568119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1391215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Let’s try and do better…</a:t>
            </a:r>
            <a:endParaRPr lang="en-US" dirty="0"/>
          </a:p>
        </p:txBody>
      </p:sp>
    </p:spTree>
    <p:extLst>
      <p:ext uri="{BB962C8B-B14F-4D97-AF65-F5344CB8AC3E}">
        <p14:creationId xmlns:p14="http://schemas.microsoft.com/office/powerpoint/2010/main" val="40467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761214"/>
            <a:ext cx="6981825" cy="1066800"/>
          </a:xfrm>
          <a:prstGeom prst="rect">
            <a:avLst/>
          </a:prstGeom>
        </p:spPr>
      </p:pic>
    </p:spTree>
    <p:extLst>
      <p:ext uri="{BB962C8B-B14F-4D97-AF65-F5344CB8AC3E}">
        <p14:creationId xmlns:p14="http://schemas.microsoft.com/office/powerpoint/2010/main" val="9942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42655028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not cited…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635501"/>
            <a:ext cx="7296150" cy="914400"/>
          </a:xfrm>
          <a:prstGeom prst="rect">
            <a:avLst/>
          </a:prstGeom>
        </p:spPr>
      </p:pic>
    </p:spTree>
    <p:extLst>
      <p:ext uri="{BB962C8B-B14F-4D97-AF65-F5344CB8AC3E}">
        <p14:creationId xmlns:p14="http://schemas.microsoft.com/office/powerpoint/2010/main" val="10359578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not attached to article</a:t>
            </a:r>
            <a:endParaRPr lang="en-US" dirty="0"/>
          </a:p>
        </p:txBody>
      </p:sp>
      <p:sp>
        <p:nvSpPr>
          <p:cNvPr id="3" name="Content Placeholder 2"/>
          <p:cNvSpPr>
            <a:spLocks noGrp="1"/>
          </p:cNvSpPr>
          <p:nvPr>
            <p:ph idx="1"/>
          </p:nvPr>
        </p:nvSpPr>
        <p:spPr/>
        <p:txBody>
          <a:bodyPr/>
          <a:lstStyle/>
          <a:p>
            <a:r>
              <a:rPr lang="en-US" dirty="0" smtClean="0"/>
              <a:t>J of Econometrics Data Policy at the time could not accommodate 50MB file</a:t>
            </a:r>
          </a:p>
          <a:p>
            <a:pPr lvl="1"/>
            <a:r>
              <a:rPr lang="en-US" dirty="0" smtClean="0"/>
              <a:t>Data was not attached to paper.</a:t>
            </a:r>
          </a:p>
          <a:p>
            <a:r>
              <a:rPr lang="en-US" dirty="0" smtClean="0"/>
              <a:t>Today’s J of Econometrics policy suggests using third-party repositories </a:t>
            </a:r>
          </a:p>
          <a:p>
            <a:pPr lvl="1"/>
            <a:r>
              <a:rPr lang="en-US" dirty="0" smtClean="0"/>
              <a:t>We will get to that later</a:t>
            </a:r>
            <a:endParaRPr lang="en-US" dirty="0"/>
          </a:p>
        </p:txBody>
      </p:sp>
    </p:spTree>
    <p:extLst>
      <p:ext uri="{BB962C8B-B14F-4D97-AF65-F5344CB8AC3E}">
        <p14:creationId xmlns:p14="http://schemas.microsoft.com/office/powerpoint/2010/main" val="5789236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spTree>
    <p:extLst>
      <p:ext uri="{BB962C8B-B14F-4D97-AF65-F5344CB8AC3E}">
        <p14:creationId xmlns:p14="http://schemas.microsoft.com/office/powerpoint/2010/main" val="19366900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 linked it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860551"/>
            <a:ext cx="10058400" cy="4181475"/>
          </a:xfrm>
          <a:prstGeom prst="rect">
            <a:avLst/>
          </a:prstGeom>
        </p:spPr>
      </p:pic>
    </p:spTree>
    <p:extLst>
      <p:ext uri="{BB962C8B-B14F-4D97-AF65-F5344CB8AC3E}">
        <p14:creationId xmlns:p14="http://schemas.microsoft.com/office/powerpoint/2010/main" val="34286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journal and data infrastructure are incomplete</a:t>
            </a:r>
            <a:endParaRPr lang="en-US" dirty="0"/>
          </a:p>
        </p:txBody>
      </p:sp>
      <p:sp>
        <p:nvSpPr>
          <p:cNvPr id="3" name="Content Placeholder 2"/>
          <p:cNvSpPr>
            <a:spLocks noGrp="1"/>
          </p:cNvSpPr>
          <p:nvPr>
            <p:ph idx="1"/>
          </p:nvPr>
        </p:nvSpPr>
        <p:spPr/>
        <p:txBody>
          <a:bodyPr/>
          <a:lstStyle/>
          <a:p>
            <a:r>
              <a:rPr lang="en-US" dirty="0" smtClean="0"/>
              <a:t>While </a:t>
            </a:r>
            <a:r>
              <a:rPr lang="en-US" dirty="0" err="1" smtClean="0"/>
              <a:t>Dataverse</a:t>
            </a:r>
            <a:r>
              <a:rPr lang="en-US" dirty="0" smtClean="0"/>
              <a:t> allows to manually link back…</a:t>
            </a:r>
          </a:p>
          <a:p>
            <a:r>
              <a:rPr lang="en-US" dirty="0" smtClean="0"/>
              <a:t>… the article itself (journal website) reveals </a:t>
            </a:r>
            <a:r>
              <a:rPr lang="en-US" b="1" u="sng" dirty="0" smtClean="0"/>
              <a:t>none</a:t>
            </a:r>
            <a:r>
              <a:rPr lang="en-US" dirty="0" smtClean="0"/>
              <a:t> of that</a:t>
            </a:r>
          </a:p>
          <a:p>
            <a:r>
              <a:rPr lang="en-US" dirty="0" smtClean="0"/>
              <a:t>True for most journals, and most data archives</a:t>
            </a:r>
          </a:p>
          <a:p>
            <a:pPr lvl="1"/>
            <a:r>
              <a:rPr lang="en-US" dirty="0" smtClean="0"/>
              <a:t>ICPSR (manual linking to articles)</a:t>
            </a:r>
          </a:p>
          <a:p>
            <a:pPr lvl="1"/>
            <a:r>
              <a:rPr lang="en-US" dirty="0" err="1" smtClean="0"/>
              <a:t>RePEc</a:t>
            </a:r>
            <a:r>
              <a:rPr lang="en-US" dirty="0" smtClean="0"/>
              <a:t> (no linkage possible)</a:t>
            </a:r>
          </a:p>
          <a:p>
            <a:r>
              <a:rPr lang="en-US" dirty="0" smtClean="0"/>
              <a:t>Infrastructure starting to emerge</a:t>
            </a:r>
          </a:p>
          <a:p>
            <a:pPr lvl="1"/>
            <a:r>
              <a:rPr lang="en-US" dirty="0" smtClean="0"/>
              <a:t>If article cites data (DOI!)</a:t>
            </a:r>
          </a:p>
          <a:p>
            <a:pPr lvl="1"/>
            <a:r>
              <a:rPr lang="en-US" dirty="0" smtClean="0"/>
              <a:t>If archive and/or journal leverages infrastructure</a:t>
            </a:r>
            <a:endParaRPr lang="en-US" dirty="0"/>
          </a:p>
        </p:txBody>
      </p:sp>
      <p:pic>
        <p:nvPicPr>
          <p:cNvPr id="4" name="Picture 3"/>
          <p:cNvPicPr>
            <a:picLocks noChangeAspect="1"/>
          </p:cNvPicPr>
          <p:nvPr/>
        </p:nvPicPr>
        <p:blipFill>
          <a:blip r:embed="rId2"/>
          <a:stretch>
            <a:fillRect/>
          </a:stretch>
        </p:blipFill>
        <p:spPr>
          <a:xfrm>
            <a:off x="6096000" y="4206875"/>
            <a:ext cx="1581150" cy="476250"/>
          </a:xfrm>
          <a:prstGeom prst="rect">
            <a:avLst/>
          </a:prstGeom>
        </p:spPr>
      </p:pic>
      <p:pic>
        <p:nvPicPr>
          <p:cNvPr id="6" name="Picture 5"/>
          <p:cNvPicPr>
            <a:picLocks noChangeAspect="1"/>
          </p:cNvPicPr>
          <p:nvPr/>
        </p:nvPicPr>
        <p:blipFill>
          <a:blip r:embed="rId3"/>
          <a:stretch>
            <a:fillRect/>
          </a:stretch>
        </p:blipFill>
        <p:spPr>
          <a:xfrm>
            <a:off x="7858125" y="4064000"/>
            <a:ext cx="1104900" cy="76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63025" y="3387489"/>
            <a:ext cx="2980055" cy="2877021"/>
          </a:xfrm>
          <a:prstGeom prst="rect">
            <a:avLst/>
          </a:prstGeom>
        </p:spPr>
      </p:pic>
    </p:spTree>
    <p:extLst>
      <p:ext uri="{BB962C8B-B14F-4D97-AF65-F5344CB8AC3E}">
        <p14:creationId xmlns:p14="http://schemas.microsoft.com/office/powerpoint/2010/main" val="166146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smtClean="0"/>
              <a:t>Early publications (20</a:t>
            </a:r>
            <a:r>
              <a:rPr lang="en-US" sz="3600" baseline="30000" dirty="0" smtClean="0"/>
              <a:t>th</a:t>
            </a:r>
            <a:r>
              <a:rPr lang="en-US" sz="3600" dirty="0" smtClean="0"/>
              <a:t> century) contained </a:t>
            </a:r>
            <a:r>
              <a:rPr lang="en-US" sz="3600" b="1" dirty="0" smtClean="0">
                <a:solidFill>
                  <a:schemeClr val="accent4">
                    <a:lumMod val="75000"/>
                  </a:schemeClr>
                </a:solidFill>
              </a:rPr>
              <a:t>tables of data</a:t>
            </a:r>
            <a:r>
              <a:rPr lang="en-US" sz="3600" dirty="0" smtClean="0"/>
              <a:t>, and the </a:t>
            </a:r>
            <a:r>
              <a:rPr lang="en-US" sz="3600" b="1" dirty="0" smtClean="0">
                <a:solidFill>
                  <a:schemeClr val="accent5">
                    <a:lumMod val="75000"/>
                  </a:schemeClr>
                </a:solidFill>
              </a:rPr>
              <a:t>math</a:t>
            </a:r>
            <a:r>
              <a:rPr lang="en-US" sz="3600" dirty="0" smtClean="0"/>
              <a:t> was simple (maybe)</a:t>
            </a:r>
          </a:p>
          <a:p>
            <a:pPr lvl="1"/>
            <a:r>
              <a:rPr lang="en-US" sz="4000" b="1" dirty="0" smtClean="0">
                <a:solidFill>
                  <a:schemeClr val="accent4">
                    <a:lumMod val="75000"/>
                  </a:schemeClr>
                </a:solidFill>
              </a:rPr>
              <a:t>Data</a:t>
            </a:r>
            <a:r>
              <a:rPr lang="en-US" sz="4000" dirty="0" smtClean="0"/>
              <a:t> became electronic, was no longer </a:t>
            </a:r>
            <a:r>
              <a:rPr lang="en-US" sz="4400" b="1" dirty="0" smtClean="0">
                <a:solidFill>
                  <a:srgbClr val="C00000"/>
                </a:solidFill>
              </a:rPr>
              <a:t>included</a:t>
            </a:r>
            <a:r>
              <a:rPr lang="en-US" sz="4000" dirty="0" smtClean="0"/>
              <a:t> or </a:t>
            </a:r>
            <a:r>
              <a:rPr lang="en-US" sz="4400" b="1" dirty="0" smtClean="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218626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articles are reproducible</a:t>
            </a:r>
            <a:endParaRPr lang="en-US" dirty="0">
              <a:solidFill>
                <a:schemeClr val="bg1"/>
              </a:solidFill>
            </a:endParaRPr>
          </a:p>
        </p:txBody>
      </p:sp>
    </p:spTree>
    <p:extLst>
      <p:ext uri="{BB962C8B-B14F-4D97-AF65-F5344CB8AC3E}">
        <p14:creationId xmlns:p14="http://schemas.microsoft.com/office/powerpoint/2010/main" val="52606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39602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Results?</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2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smtClean="0">
                <a:solidFill>
                  <a:schemeClr val="bg1">
                    <a:lumMod val="85000"/>
                  </a:schemeClr>
                </a:solidFill>
              </a:rPr>
              <a:t>Kingi</a:t>
            </a:r>
            <a:r>
              <a:rPr lang="en-US" dirty="0" smtClean="0">
                <a:solidFill>
                  <a:schemeClr val="bg1">
                    <a:lumMod val="85000"/>
                  </a:schemeClr>
                </a:solidFill>
              </a:rPr>
              <a:t> et al numbers are preliminary. Do not cite or quote.</a:t>
            </a:r>
            <a:endParaRPr lang="en-US" dirty="0">
              <a:solidFill>
                <a:schemeClr val="bg1">
                  <a:lumMod val="85000"/>
                </a:schemeClr>
              </a:solidFill>
            </a:endParaRPr>
          </a:p>
        </p:txBody>
      </p:sp>
    </p:spTree>
    <p:extLst>
      <p:ext uri="{BB962C8B-B14F-4D97-AF65-F5344CB8AC3E}">
        <p14:creationId xmlns:p14="http://schemas.microsoft.com/office/powerpoint/2010/main" val="237643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4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data is “accessible”</a:t>
            </a:r>
            <a:endParaRPr lang="en-US" dirty="0">
              <a:solidFill>
                <a:schemeClr val="bg1"/>
              </a:solidFill>
            </a:endParaRPr>
          </a:p>
        </p:txBody>
      </p:sp>
    </p:spTree>
    <p:extLst>
      <p:ext uri="{BB962C8B-B14F-4D97-AF65-F5344CB8AC3E}">
        <p14:creationId xmlns:p14="http://schemas.microsoft.com/office/powerpoint/2010/main" val="992483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not 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(“exemption”)</a:t>
            </a:r>
            <a:endParaRPr lang="en-US" sz="4000" b="1" dirty="0"/>
          </a:p>
        </p:txBody>
      </p:sp>
    </p:spTree>
    <p:extLst>
      <p:ext uri="{BB962C8B-B14F-4D97-AF65-F5344CB8AC3E}">
        <p14:creationId xmlns:p14="http://schemas.microsoft.com/office/powerpoint/2010/main" val="5229484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Current efforts at the AEA</a:t>
            </a:r>
            <a:endParaRPr lang="en-US" dirty="0">
              <a:solidFill>
                <a:schemeClr val="bg1"/>
              </a:solidFill>
            </a:endParaRPr>
          </a:p>
        </p:txBody>
      </p:sp>
    </p:spTree>
    <p:extLst>
      <p:ext uri="{BB962C8B-B14F-4D97-AF65-F5344CB8AC3E}">
        <p14:creationId xmlns:p14="http://schemas.microsoft.com/office/powerpoint/2010/main" val="2197999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Provide more transparency</a:t>
            </a:r>
          </a:p>
          <a:p>
            <a:pPr lvl="1"/>
            <a:r>
              <a:rPr lang="en-US" sz="2800" dirty="0" smtClean="0"/>
              <a:t>To assist replication efforts</a:t>
            </a:r>
          </a:p>
          <a:p>
            <a:pPr lvl="1"/>
            <a:r>
              <a:rPr lang="en-US" sz="2800" dirty="0" smtClean="0"/>
              <a:t>By better linking to paper-related resources </a:t>
            </a:r>
          </a:p>
          <a:p>
            <a:pPr lvl="2"/>
            <a:r>
              <a:rPr lang="en-US" sz="2400" dirty="0" smtClean="0"/>
              <a:t>Public-use data</a:t>
            </a:r>
          </a:p>
          <a:p>
            <a:pPr lvl="2"/>
            <a:r>
              <a:rPr lang="en-US" sz="2400" dirty="0" smtClean="0"/>
              <a:t>Restricted-access data</a:t>
            </a:r>
          </a:p>
          <a:p>
            <a:pPr lvl="2"/>
            <a:r>
              <a:rPr lang="en-US" sz="2400" dirty="0" smtClean="0"/>
              <a:t>Code</a:t>
            </a:r>
          </a:p>
          <a:p>
            <a:pPr lvl="2"/>
            <a:r>
              <a:rPr lang="en-US" sz="2400" dirty="0" smtClean="0"/>
              <a:t>Pre-Registration </a:t>
            </a:r>
            <a:r>
              <a:rPr lang="en-US" sz="1600" dirty="0" smtClean="0"/>
              <a:t>when available</a:t>
            </a:r>
            <a:endParaRPr lang="en-US" sz="2400" dirty="0" smtClean="0"/>
          </a:p>
          <a:p>
            <a:pPr marL="0" indent="0">
              <a:buNone/>
            </a:pPr>
            <a:endParaRPr lang="en-US" dirty="0"/>
          </a:p>
        </p:txBody>
      </p:sp>
    </p:spTree>
    <p:extLst>
      <p:ext uri="{BB962C8B-B14F-4D97-AF65-F5344CB8AC3E}">
        <p14:creationId xmlns:p14="http://schemas.microsoft.com/office/powerpoint/2010/main" val="2632983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a:t>
            </a:r>
            <a:r>
              <a:rPr lang="en-US" dirty="0" smtClean="0"/>
              <a:t>discourse!</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3600" b="1" dirty="0" smtClean="0"/>
          </a:p>
          <a:p>
            <a:pPr marL="0" indent="0" algn="ctr">
              <a:buNone/>
            </a:pPr>
            <a:endParaRPr lang="en-US" sz="3600" b="1" dirty="0"/>
          </a:p>
          <a:p>
            <a:pPr marL="0" indent="0" algn="ctr">
              <a:buNone/>
            </a:pPr>
            <a:r>
              <a:rPr lang="en-US" sz="3600" b="1" dirty="0" smtClean="0"/>
              <a:t>Modern publications thus need </a:t>
            </a:r>
            <a:br>
              <a:rPr lang="en-US" sz="3600" b="1" dirty="0" smtClean="0"/>
            </a:br>
            <a:r>
              <a:rPr lang="en-US" sz="3600" b="1" dirty="0" smtClean="0"/>
              <a:t>the same transparency and completeness</a:t>
            </a:r>
            <a:br>
              <a:rPr lang="en-US" sz="3600" b="1" dirty="0" smtClean="0"/>
            </a:br>
            <a:r>
              <a:rPr lang="en-US" sz="3600" b="1" dirty="0" smtClean="0"/>
              <a:t>as in the old days</a:t>
            </a:r>
          </a:p>
          <a:p>
            <a:pPr marL="0" indent="0" algn="ctr">
              <a:buNone/>
            </a:pPr>
            <a:r>
              <a:rPr lang="en-US" sz="3600" b="1" dirty="0"/>
              <a:t>t</a:t>
            </a:r>
            <a:r>
              <a:rPr lang="en-US" sz="3600" b="1" dirty="0" smtClean="0"/>
              <a: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Pre-emptively improve code archives</a:t>
            </a:r>
          </a:p>
          <a:p>
            <a:pPr lvl="1"/>
            <a:r>
              <a:rPr lang="en-US" sz="2800" dirty="0" smtClean="0"/>
              <a:t>By conducting reproducibility checks </a:t>
            </a:r>
            <a:r>
              <a:rPr lang="en-US" sz="2000" dirty="0" smtClean="0"/>
              <a:t>when we can</a:t>
            </a:r>
            <a:endParaRPr lang="en-US" sz="2800" dirty="0" smtClean="0"/>
          </a:p>
          <a:p>
            <a:pPr lvl="1"/>
            <a:r>
              <a:rPr lang="en-US" sz="2800" dirty="0" smtClean="0"/>
              <a:t>By working with groups that conduct reproducibility checks </a:t>
            </a:r>
            <a:br>
              <a:rPr lang="en-US" sz="2800" dirty="0" smtClean="0"/>
            </a:br>
            <a:r>
              <a:rPr lang="en-US" sz="2000" dirty="0" smtClean="0"/>
              <a:t>when we cannot</a:t>
            </a:r>
            <a:endParaRPr lang="en-US" sz="2800" dirty="0" smtClean="0"/>
          </a:p>
        </p:txBody>
      </p:sp>
    </p:spTree>
    <p:extLst>
      <p:ext uri="{BB962C8B-B14F-4D97-AF65-F5344CB8AC3E}">
        <p14:creationId xmlns:p14="http://schemas.microsoft.com/office/powerpoint/2010/main" val="4259266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Better archives</a:t>
            </a:r>
          </a:p>
          <a:p>
            <a:pPr lvl="1"/>
            <a:r>
              <a:rPr lang="en-US" sz="2800" dirty="0" smtClean="0"/>
              <a:t>Greater transparency of the code and data archives</a:t>
            </a:r>
          </a:p>
          <a:p>
            <a:pPr lvl="1"/>
            <a:r>
              <a:rPr lang="en-US" sz="2800" dirty="0" smtClean="0"/>
              <a:t>Better provenance tracking</a:t>
            </a:r>
          </a:p>
          <a:p>
            <a:pPr lvl="2"/>
            <a:r>
              <a:rPr lang="en-US" sz="2400" dirty="0" smtClean="0"/>
              <a:t>Leave code where it is </a:t>
            </a:r>
            <a:r>
              <a:rPr lang="en-US" sz="2800" dirty="0" smtClean="0">
                <a:solidFill>
                  <a:schemeClr val="accent5">
                    <a:lumMod val="75000"/>
                  </a:schemeClr>
                </a:solidFill>
              </a:rPr>
              <a:t>when appropriate</a:t>
            </a:r>
            <a:endParaRPr lang="en-US" sz="2400" dirty="0" smtClean="0">
              <a:solidFill>
                <a:schemeClr val="accent5">
                  <a:lumMod val="75000"/>
                </a:schemeClr>
              </a:solidFill>
            </a:endParaRPr>
          </a:p>
          <a:p>
            <a:pPr lvl="2"/>
            <a:r>
              <a:rPr lang="en-US" sz="2400" dirty="0" smtClean="0"/>
              <a:t>Leave data where it is </a:t>
            </a:r>
            <a:r>
              <a:rPr lang="en-US" sz="2800" dirty="0" smtClean="0">
                <a:solidFill>
                  <a:schemeClr val="accent6">
                    <a:lumMod val="75000"/>
                  </a:schemeClr>
                </a:solidFill>
              </a:rPr>
              <a:t>almost always</a:t>
            </a:r>
            <a:endParaRPr lang="en-US" sz="2400" dirty="0" smtClean="0">
              <a:solidFill>
                <a:schemeClr val="accent6">
                  <a:lumMod val="75000"/>
                </a:schemeClr>
              </a:solidFill>
            </a:endParaRPr>
          </a:p>
          <a:p>
            <a:pPr lvl="2"/>
            <a:r>
              <a:rPr lang="en-US" sz="2400" dirty="0" smtClean="0"/>
              <a:t>Display that information</a:t>
            </a:r>
          </a:p>
          <a:p>
            <a:endParaRPr lang="en-US" dirty="0"/>
          </a:p>
        </p:txBody>
      </p:sp>
    </p:spTree>
    <p:extLst>
      <p:ext uri="{BB962C8B-B14F-4D97-AF65-F5344CB8AC3E}">
        <p14:creationId xmlns:p14="http://schemas.microsoft.com/office/powerpoint/2010/main" val="25532450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a:t>It is the policy of the American Economic Association to publish papers only if the data used in the analysis are </a:t>
            </a:r>
            <a:r>
              <a:rPr lang="en-US" b="1" u="sng" dirty="0"/>
              <a:t>clearly and precisely </a:t>
            </a:r>
            <a:r>
              <a:rPr lang="en-US" b="1" dirty="0"/>
              <a:t>documented and are readily available to any researcher for purposes of replication.</a:t>
            </a:r>
          </a:p>
          <a:p>
            <a:pPr fontAlgn="base"/>
            <a:r>
              <a:rPr lang="en-US" dirty="0"/>
              <a:t>Authors of accepted papers that contain empirical work, simulations, or experimental work must </a:t>
            </a:r>
            <a:r>
              <a:rPr lang="en-US" b="1" dirty="0">
                <a:solidFill>
                  <a:schemeClr val="accent5">
                    <a:lumMod val="75000"/>
                  </a:schemeClr>
                </a:solidFill>
              </a:rPr>
              <a:t>provide</a:t>
            </a:r>
            <a:r>
              <a:rPr lang="en-US" dirty="0"/>
              <a:t>, prior to publication, the </a:t>
            </a:r>
            <a:r>
              <a:rPr lang="en-US" b="1" dirty="0">
                <a:solidFill>
                  <a:schemeClr val="accent5">
                    <a:lumMod val="75000"/>
                  </a:schemeClr>
                </a:solidFill>
              </a:rPr>
              <a:t>data, programs, and other details of the computations sufficient to permit replication. </a:t>
            </a:r>
            <a:r>
              <a:rPr lang="en-US" dirty="0"/>
              <a:t>These will be posted on the AEA website.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17585034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publication</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28077665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publication</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6129338" y="3257550"/>
            <a:ext cx="4857750" cy="830997"/>
          </a:xfrm>
          <a:prstGeom prst="rect">
            <a:avLst/>
          </a:prstGeom>
          <a:solidFill>
            <a:schemeClr val="accent1"/>
          </a:solidFill>
          <a:effectLst>
            <a:softEdge rad="63500"/>
          </a:effectLst>
        </p:spPr>
        <p:txBody>
          <a:bodyPr wrap="square" rtlCol="0">
            <a:spAutoFit/>
          </a:bodyPr>
          <a:lstStyle/>
          <a:p>
            <a:pPr algn="ctr"/>
            <a:r>
              <a:rPr lang="en-US" sz="2400" b="1" dirty="0" smtClean="0"/>
              <a:t>We will assess, by reviewing README and data appendices.</a:t>
            </a:r>
            <a:endParaRPr lang="en-US" sz="2400" b="1" dirty="0"/>
          </a:p>
        </p:txBody>
      </p:sp>
      <p:cxnSp>
        <p:nvCxnSpPr>
          <p:cNvPr id="13" name="Straight Arrow Connector 12"/>
          <p:cNvCxnSpPr/>
          <p:nvPr/>
        </p:nvCxnSpPr>
        <p:spPr>
          <a:xfrm flipV="1">
            <a:off x="8458200" y="2724151"/>
            <a:ext cx="0" cy="700087"/>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6615113" y="2786063"/>
            <a:ext cx="638175" cy="638175"/>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1469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sz="3200" b="1" dirty="0" smtClean="0"/>
              <a:t>evidence that </a:t>
            </a:r>
            <a:r>
              <a:rPr lang="en-US" dirty="0" smtClean="0">
                <a:solidFill>
                  <a:schemeClr val="bg1">
                    <a:lumMod val="75000"/>
                  </a:schemeClr>
                </a:solidFill>
              </a:rPr>
              <a:t>the </a:t>
            </a:r>
            <a:r>
              <a:rPr lang="en-US" dirty="0">
                <a:solidFill>
                  <a:schemeClr val="bg1">
                    <a:lumMod val="75000"/>
                  </a:schemeClr>
                </a:solidFill>
              </a:rPr>
              <a:t>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3550444" y="2009171"/>
            <a:ext cx="4572000" cy="1569660"/>
          </a:xfrm>
          <a:prstGeom prst="rect">
            <a:avLst/>
          </a:prstGeom>
          <a:solidFill>
            <a:schemeClr val="accent1"/>
          </a:solidFill>
          <a:effectLst>
            <a:softEdge rad="63500"/>
          </a:effectLst>
        </p:spPr>
        <p:txBody>
          <a:bodyPr wrap="square" rtlCol="0">
            <a:spAutoFit/>
          </a:bodyPr>
          <a:lstStyle/>
          <a:p>
            <a:pPr algn="ctr"/>
            <a:endParaRPr lang="en-US" sz="2400" b="1" dirty="0" smtClean="0"/>
          </a:p>
          <a:p>
            <a:pPr algn="ctr"/>
            <a:r>
              <a:rPr lang="en-US" sz="2400" b="1" dirty="0" smtClean="0"/>
              <a:t>We will assess early,</a:t>
            </a:r>
          </a:p>
          <a:p>
            <a:pPr algn="ctr"/>
            <a:r>
              <a:rPr lang="en-US" sz="2400" b="1" dirty="0"/>
              <a:t>b</a:t>
            </a:r>
            <a:r>
              <a:rPr lang="en-US" sz="2400" b="1" dirty="0" smtClean="0"/>
              <a:t>ut more flexible.</a:t>
            </a:r>
          </a:p>
          <a:p>
            <a:pPr algn="ctr"/>
            <a:endParaRPr lang="en-US" sz="2400" b="1" dirty="0"/>
          </a:p>
        </p:txBody>
      </p:sp>
      <p:cxnSp>
        <p:nvCxnSpPr>
          <p:cNvPr id="13" name="Straight Arrow Connector 12"/>
          <p:cNvCxnSpPr/>
          <p:nvPr/>
        </p:nvCxnSpPr>
        <p:spPr>
          <a:xfrm>
            <a:off x="7972425" y="2928938"/>
            <a:ext cx="785813" cy="900112"/>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000375" y="3424238"/>
            <a:ext cx="1100138" cy="577056"/>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3776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sz="3200" b="1" dirty="0" smtClean="0"/>
              <a:t>evidence that </a:t>
            </a:r>
            <a:r>
              <a:rPr lang="en-US" dirty="0" smtClean="0">
                <a:solidFill>
                  <a:schemeClr val="bg1">
                    <a:lumMod val="75000"/>
                  </a:schemeClr>
                </a:solidFill>
              </a:rPr>
              <a:t>the </a:t>
            </a:r>
            <a:r>
              <a:rPr lang="en-US" dirty="0">
                <a:solidFill>
                  <a:schemeClr val="bg1">
                    <a:lumMod val="75000"/>
                  </a:schemeClr>
                </a:solidFill>
              </a:rPr>
              <a:t>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3550444" y="2756605"/>
            <a:ext cx="4572000" cy="1200329"/>
          </a:xfrm>
          <a:prstGeom prst="rect">
            <a:avLst/>
          </a:prstGeom>
          <a:solidFill>
            <a:schemeClr val="accent1"/>
          </a:solidFill>
          <a:effectLst>
            <a:softEdge rad="63500"/>
          </a:effectLst>
        </p:spPr>
        <p:txBody>
          <a:bodyPr wrap="square" rtlCol="0">
            <a:spAutoFit/>
          </a:bodyPr>
          <a:lstStyle/>
          <a:p>
            <a:pPr algn="ctr"/>
            <a:endParaRPr lang="en-US" sz="2400" b="1" dirty="0"/>
          </a:p>
          <a:p>
            <a:pPr algn="ctr"/>
            <a:r>
              <a:rPr lang="en-US" sz="2400" b="1" dirty="0" smtClean="0"/>
              <a:t>“Sufficient”  = “it actually works”.</a:t>
            </a:r>
          </a:p>
          <a:p>
            <a:pPr algn="ctr"/>
            <a:endParaRPr lang="en-US" sz="2400" b="1" dirty="0"/>
          </a:p>
        </p:txBody>
      </p:sp>
      <p:cxnSp>
        <p:nvCxnSpPr>
          <p:cNvPr id="14" name="Straight Arrow Connector 13"/>
          <p:cNvCxnSpPr/>
          <p:nvPr/>
        </p:nvCxnSpPr>
        <p:spPr>
          <a:xfrm>
            <a:off x="5586413" y="3729038"/>
            <a:ext cx="14287" cy="742950"/>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4966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fontScale="925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sz="3200" b="1" dirty="0" smtClean="0"/>
              <a:t>evidence that </a:t>
            </a:r>
            <a:r>
              <a:rPr lang="en-US" dirty="0" smtClean="0">
                <a:solidFill>
                  <a:schemeClr val="bg1">
                    <a:lumMod val="75000"/>
                  </a:schemeClr>
                </a:solidFill>
              </a:rPr>
              <a:t>the </a:t>
            </a:r>
            <a:r>
              <a:rPr lang="en-US" dirty="0">
                <a:solidFill>
                  <a:schemeClr val="bg1">
                    <a:lumMod val="75000"/>
                  </a:schemeClr>
                </a:solidFill>
              </a:rPr>
              <a:t>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a:t>
            </a:r>
            <a:r>
              <a:rPr lang="en-US" dirty="0" smtClean="0">
                <a:solidFill>
                  <a:schemeClr val="bg1">
                    <a:lumMod val="75000"/>
                  </a:schemeClr>
                </a:solidFill>
              </a:rPr>
              <a:t>should be </a:t>
            </a:r>
            <a:r>
              <a:rPr lang="en-US" sz="3200" b="1" dirty="0" smtClean="0">
                <a:solidFill>
                  <a:schemeClr val="accent5">
                    <a:lumMod val="75000"/>
                  </a:schemeClr>
                </a:solidFill>
              </a:rPr>
              <a:t>available </a:t>
            </a:r>
            <a:r>
              <a:rPr lang="en-US" sz="3200" b="1" dirty="0">
                <a:solidFill>
                  <a:schemeClr val="accent5">
                    <a:lumMod val="75000"/>
                  </a:schemeClr>
                </a:solidFill>
              </a:rPr>
              <a:t>on the AEA </a:t>
            </a:r>
            <a:r>
              <a:rPr lang="en-US" sz="3200" b="1" dirty="0" smtClean="0">
                <a:solidFill>
                  <a:schemeClr val="accent5">
                    <a:lumMod val="75000"/>
                  </a:schemeClr>
                </a:solidFill>
              </a:rPr>
              <a:t>Data and Code Repository</a:t>
            </a:r>
            <a:r>
              <a:rPr lang="en-US" dirty="0" smtClean="0">
                <a:solidFill>
                  <a:schemeClr val="bg1">
                    <a:lumMod val="75000"/>
                  </a:schemeClr>
                </a:solidFill>
              </a:rPr>
              <a:t>. </a:t>
            </a:r>
            <a:r>
              <a:rPr lang="en-US" dirty="0">
                <a:solidFill>
                  <a:schemeClr val="bg1">
                    <a:lumMod val="75000"/>
                  </a:schemeClr>
                </a:solidFill>
              </a:rPr>
              <a:t>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2821782" y="3043853"/>
            <a:ext cx="4572000" cy="1200329"/>
          </a:xfrm>
          <a:prstGeom prst="rect">
            <a:avLst/>
          </a:prstGeom>
          <a:solidFill>
            <a:schemeClr val="accent1"/>
          </a:solidFill>
          <a:effectLst>
            <a:softEdge rad="63500"/>
          </a:effectLst>
        </p:spPr>
        <p:txBody>
          <a:bodyPr wrap="square" rtlCol="0">
            <a:spAutoFit/>
          </a:bodyPr>
          <a:lstStyle/>
          <a:p>
            <a:pPr algn="ctr"/>
            <a:endParaRPr lang="en-US" sz="2400" b="1" dirty="0"/>
          </a:p>
          <a:p>
            <a:pPr algn="ctr"/>
            <a:r>
              <a:rPr lang="en-US" sz="2400" b="1" dirty="0" smtClean="0"/>
              <a:t>Better repository</a:t>
            </a:r>
          </a:p>
          <a:p>
            <a:pPr algn="ctr"/>
            <a:endParaRPr lang="en-US" sz="2400" b="1" dirty="0"/>
          </a:p>
        </p:txBody>
      </p:sp>
      <p:cxnSp>
        <p:nvCxnSpPr>
          <p:cNvPr id="14" name="Straight Arrow Connector 13"/>
          <p:cNvCxnSpPr/>
          <p:nvPr/>
        </p:nvCxnSpPr>
        <p:spPr>
          <a:xfrm>
            <a:off x="7143750" y="3886200"/>
            <a:ext cx="1143000" cy="357982"/>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0141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sz="3200" b="1" dirty="0" smtClean="0"/>
              <a:t>evidence that </a:t>
            </a:r>
            <a:r>
              <a:rPr lang="en-US" dirty="0" smtClean="0">
                <a:solidFill>
                  <a:schemeClr val="bg1">
                    <a:lumMod val="75000"/>
                  </a:schemeClr>
                </a:solidFill>
              </a:rPr>
              <a:t>the </a:t>
            </a:r>
            <a:r>
              <a:rPr lang="en-US" dirty="0">
                <a:solidFill>
                  <a:schemeClr val="bg1">
                    <a:lumMod val="75000"/>
                  </a:schemeClr>
                </a:solidFill>
              </a:rPr>
              <a:t>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a:t>
            </a:r>
            <a:r>
              <a:rPr lang="en-US" dirty="0" smtClean="0">
                <a:solidFill>
                  <a:schemeClr val="bg1">
                    <a:lumMod val="75000"/>
                  </a:schemeClr>
                </a:solidFill>
              </a:rPr>
              <a:t>should be </a:t>
            </a:r>
            <a:r>
              <a:rPr lang="en-US" sz="3200" b="1" dirty="0" smtClean="0">
                <a:solidFill>
                  <a:schemeClr val="accent5">
                    <a:lumMod val="75000"/>
                  </a:schemeClr>
                </a:solidFill>
              </a:rPr>
              <a:t>available </a:t>
            </a:r>
            <a:r>
              <a:rPr lang="en-US" sz="3200" b="1" dirty="0">
                <a:solidFill>
                  <a:schemeClr val="accent5">
                    <a:lumMod val="75000"/>
                  </a:schemeClr>
                </a:solidFill>
              </a:rPr>
              <a:t>on the AEA </a:t>
            </a:r>
            <a:r>
              <a:rPr lang="en-US" sz="3200" b="1" dirty="0" smtClean="0">
                <a:solidFill>
                  <a:schemeClr val="accent5">
                    <a:lumMod val="75000"/>
                  </a:schemeClr>
                </a:solidFill>
              </a:rPr>
              <a:t>Data and Code Repository or another repository</a:t>
            </a:r>
            <a:r>
              <a:rPr lang="en-US" dirty="0" smtClean="0">
                <a:solidFill>
                  <a:schemeClr val="bg1">
                    <a:lumMod val="75000"/>
                  </a:schemeClr>
                </a:solidFill>
              </a:rPr>
              <a:t>. </a:t>
            </a:r>
            <a:r>
              <a:rPr lang="en-US" dirty="0">
                <a:solidFill>
                  <a:schemeClr val="bg1">
                    <a:lumMod val="75000"/>
                  </a:schemeClr>
                </a:solidFill>
              </a:rPr>
              <a:t>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2571750" y="2685871"/>
            <a:ext cx="4572000" cy="1200329"/>
          </a:xfrm>
          <a:prstGeom prst="rect">
            <a:avLst/>
          </a:prstGeom>
          <a:solidFill>
            <a:schemeClr val="accent1"/>
          </a:solidFill>
          <a:effectLst>
            <a:softEdge rad="63500"/>
          </a:effectLst>
        </p:spPr>
        <p:txBody>
          <a:bodyPr wrap="square" rtlCol="0">
            <a:spAutoFit/>
          </a:bodyPr>
          <a:lstStyle/>
          <a:p>
            <a:pPr algn="ctr"/>
            <a:endParaRPr lang="en-US" sz="2400" b="1" dirty="0"/>
          </a:p>
          <a:p>
            <a:pPr algn="ctr"/>
            <a:r>
              <a:rPr lang="en-US" sz="2400" b="1" dirty="0" smtClean="0"/>
              <a:t>… or other repository </a:t>
            </a:r>
          </a:p>
          <a:p>
            <a:pPr algn="ctr"/>
            <a:endParaRPr lang="en-US" sz="2400" b="1" dirty="0"/>
          </a:p>
        </p:txBody>
      </p:sp>
      <p:cxnSp>
        <p:nvCxnSpPr>
          <p:cNvPr id="14" name="Straight Arrow Connector 13"/>
          <p:cNvCxnSpPr/>
          <p:nvPr/>
        </p:nvCxnSpPr>
        <p:spPr>
          <a:xfrm>
            <a:off x="5414963" y="3743325"/>
            <a:ext cx="14287" cy="728663"/>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4924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6">
                    <a:lumMod val="75000"/>
                  </a:schemeClr>
                </a:solidFill>
              </a:rPr>
              <a:t>Follow robust coding</a:t>
            </a:r>
          </a:p>
          <a:p>
            <a:pPr lvl="1"/>
            <a:r>
              <a:rPr lang="en-US" sz="4000" dirty="0" smtClean="0"/>
              <a:t>Ensure that code reliably produces results</a:t>
            </a:r>
            <a:br>
              <a:rPr lang="en-US" sz="4000" dirty="0" smtClean="0"/>
            </a:br>
            <a:r>
              <a:rPr lang="en-US" sz="4000" i="1" dirty="0" smtClean="0">
                <a:solidFill>
                  <a:schemeClr val="bg1">
                    <a:lumMod val="65000"/>
                  </a:schemeClr>
                </a:solidFill>
              </a:rPr>
              <a:t>(possibly automated)</a:t>
            </a:r>
          </a:p>
          <a:p>
            <a:pPr lvl="1"/>
            <a:r>
              <a:rPr lang="en-US" sz="4000" dirty="0" smtClean="0"/>
              <a:t>Before you finish the manuscript, run all analysis code again</a:t>
            </a:r>
            <a:br>
              <a:rPr lang="en-US" sz="4000" dirty="0" smtClean="0"/>
            </a:br>
            <a:r>
              <a:rPr lang="en-US" sz="4000" i="1" dirty="0" smtClean="0">
                <a:solidFill>
                  <a:schemeClr val="bg1">
                    <a:lumMod val="65000"/>
                  </a:schemeClr>
                </a:solidFill>
              </a:rPr>
              <a:t>(if not too onerous)</a:t>
            </a:r>
            <a:endParaRPr lang="en-US" sz="4000" i="1" dirty="0">
              <a:solidFill>
                <a:schemeClr val="bg1">
                  <a:lumMod val="65000"/>
                </a:schemeClr>
              </a:solidFill>
            </a:endParaRP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Replication?</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Post- to Pre-Publication Verification</a:t>
            </a:r>
            <a:endParaRPr lang="en-US" dirty="0"/>
          </a:p>
        </p:txBody>
      </p:sp>
      <p:sp>
        <p:nvSpPr>
          <p:cNvPr id="3" name="Content Placeholder 2"/>
          <p:cNvSpPr>
            <a:spLocks noGrp="1"/>
          </p:cNvSpPr>
          <p:nvPr>
            <p:ph idx="1"/>
          </p:nvPr>
        </p:nvSpPr>
        <p:spPr/>
        <p:txBody>
          <a:bodyPr/>
          <a:lstStyle/>
          <a:p>
            <a:r>
              <a:rPr lang="en-US" dirty="0" smtClean="0"/>
              <a:t>Cornell Replication Lab has been verifying published articles</a:t>
            </a:r>
          </a:p>
          <a:p>
            <a:r>
              <a:rPr lang="en-US" dirty="0" smtClean="0"/>
              <a:t>Now switching to manuscripts in the submission workflow</a:t>
            </a:r>
          </a:p>
          <a:p>
            <a:r>
              <a:rPr lang="en-US" dirty="0" smtClean="0"/>
              <a:t>For now pilot </a:t>
            </a:r>
          </a:p>
          <a:p>
            <a:pPr lvl="1"/>
            <a:r>
              <a:rPr lang="en-US" i="1" dirty="0" smtClean="0">
                <a:solidFill>
                  <a:schemeClr val="bg2">
                    <a:lumMod val="75000"/>
                  </a:schemeClr>
                </a:solidFill>
              </a:rPr>
              <a:t>Authors have submitted prior to announcement of new data policy</a:t>
            </a:r>
            <a:endParaRPr lang="en-US" i="1" dirty="0">
              <a:solidFill>
                <a:schemeClr val="bg2">
                  <a:lumMod val="75000"/>
                </a:schemeClr>
              </a:solidFill>
            </a:endParaRPr>
          </a:p>
        </p:txBody>
      </p:sp>
    </p:spTree>
    <p:extLst>
      <p:ext uri="{BB962C8B-B14F-4D97-AF65-F5344CB8AC3E}">
        <p14:creationId xmlns:p14="http://schemas.microsoft.com/office/powerpoint/2010/main" val="2027423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Improve reproducibility</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568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It is not the access that is “broken”</a:t>
            </a:r>
            <a:endParaRPr lang="en-US" dirty="0">
              <a:solidFill>
                <a:schemeClr val="bg1"/>
              </a:solidFill>
            </a:endParaRPr>
          </a:p>
        </p:txBody>
      </p:sp>
    </p:spTree>
    <p:extLst>
      <p:ext uri="{BB962C8B-B14F-4D97-AF65-F5344CB8AC3E}">
        <p14:creationId xmlns:p14="http://schemas.microsoft.com/office/powerpoint/2010/main" val="18564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files at</a:t>
            </a:r>
            <a:br>
              <a:rPr lang="en-US" sz="6000" dirty="0" smtClean="0"/>
            </a:br>
            <a:r>
              <a:rPr lang="en-US" sz="6000" dirty="0" smtClean="0"/>
              <a:t>the National Archives,</a:t>
            </a:r>
            <a:br>
              <a:rPr lang="en-US" sz="6000" dirty="0" smtClean="0"/>
            </a:br>
            <a:r>
              <a:rPr lang="en-US" sz="6000" dirty="0" smtClean="0"/>
              <a:t/>
            </a:r>
            <a:br>
              <a:rPr lang="en-US" sz="6000" dirty="0" smtClean="0"/>
            </a:br>
            <a:r>
              <a:rPr lang="en-US" sz="6000" dirty="0" smtClean="0"/>
              <a:t>would we ask you to “deposit”  them?</a:t>
            </a:r>
          </a:p>
        </p:txBody>
      </p:sp>
    </p:spTree>
    <p:extLst>
      <p:ext uri="{BB962C8B-B14F-4D97-AF65-F5344CB8AC3E}">
        <p14:creationId xmlns:p14="http://schemas.microsoft.com/office/powerpoint/2010/main" val="2670086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5509200"/>
          </a:xfrm>
          <a:prstGeom prst="rect">
            <a:avLst/>
          </a:prstGeom>
          <a:noFill/>
        </p:spPr>
        <p:txBody>
          <a:bodyPr wrap="square" rtlCol="0">
            <a:spAutoFit/>
          </a:bodyPr>
          <a:lstStyle/>
          <a:p>
            <a:pPr algn="ctr"/>
            <a:r>
              <a:rPr lang="en-US" sz="8800" dirty="0" smtClean="0">
                <a:solidFill>
                  <a:schemeClr val="bg1"/>
                </a:solidFill>
              </a:rPr>
              <a:t>It is the description of access that is “broken”</a:t>
            </a:r>
            <a:endParaRPr lang="en-US" dirty="0">
              <a:solidFill>
                <a:schemeClr val="bg1"/>
              </a:solidFill>
            </a:endParaRPr>
          </a:p>
        </p:txBody>
      </p:sp>
    </p:spTree>
    <p:extLst>
      <p:ext uri="{BB962C8B-B14F-4D97-AF65-F5344CB8AC3E}">
        <p14:creationId xmlns:p14="http://schemas.microsoft.com/office/powerpoint/2010/main" val="1304545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lstStyle/>
          <a:p>
            <a:pPr marL="0" indent="0" algn="ctr">
              <a:buNone/>
            </a:pPr>
            <a:r>
              <a:rPr lang="en-US" sz="3600" dirty="0" smtClean="0"/>
              <a:t>Why do journals like </a:t>
            </a:r>
            <a:br>
              <a:rPr lang="en-US" sz="3600" dirty="0" smtClean="0"/>
            </a:br>
            <a:r>
              <a:rPr lang="en-US" sz="3600" dirty="0" smtClean="0"/>
              <a:t>affiliated repositories </a:t>
            </a:r>
            <a:br>
              <a:rPr lang="en-US" sz="3600" dirty="0" smtClean="0"/>
            </a:br>
            <a:r>
              <a:rPr lang="en-US" sz="3600" dirty="0" smtClean="0"/>
              <a:t>(or website </a:t>
            </a:r>
            <a:r>
              <a:rPr lang="en-US" sz="3600" smtClean="0"/>
              <a:t>deposits)?</a:t>
            </a:r>
            <a:br>
              <a:rPr lang="en-US" sz="3600" smtClean="0"/>
            </a:br>
            <a:r>
              <a:rPr lang="en-US" sz="3600" smtClean="0"/>
              <a:t/>
            </a:r>
            <a:br>
              <a:rPr lang="en-US" sz="3600" smtClean="0"/>
            </a:br>
            <a:endParaRPr lang="en-US" sz="3600" dirty="0" smtClean="0"/>
          </a:p>
          <a:p>
            <a:pPr lvl="1"/>
            <a:r>
              <a:rPr lang="en-US" dirty="0" smtClean="0"/>
              <a:t>They can ensure </a:t>
            </a:r>
            <a:r>
              <a:rPr lang="en-US" b="1" dirty="0" smtClean="0">
                <a:solidFill>
                  <a:schemeClr val="accent1">
                    <a:lumMod val="50000"/>
                  </a:schemeClr>
                </a:solidFill>
              </a:rPr>
              <a:t>longevity/ persistence</a:t>
            </a:r>
          </a:p>
          <a:p>
            <a:pPr lvl="1"/>
            <a:r>
              <a:rPr lang="en-US" dirty="0" smtClean="0"/>
              <a:t>They can ensure </a:t>
            </a:r>
            <a:r>
              <a:rPr lang="en-US" b="1" dirty="0" smtClean="0">
                <a:solidFill>
                  <a:schemeClr val="accent1">
                    <a:lumMod val="50000"/>
                  </a:schemeClr>
                </a:solidFill>
              </a:rPr>
              <a:t>access</a:t>
            </a:r>
          </a:p>
          <a:p>
            <a:pPr lvl="1"/>
            <a:r>
              <a:rPr lang="en-US" dirty="0" smtClean="0"/>
              <a:t>They can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22567089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self-deposit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Tree>
    <p:extLst>
      <p:ext uri="{BB962C8B-B14F-4D97-AF65-F5344CB8AC3E}">
        <p14:creationId xmlns:p14="http://schemas.microsoft.com/office/powerpoint/2010/main" val="39033059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Use them!</a:t>
            </a:r>
          </a:p>
        </p:txBody>
      </p:sp>
    </p:spTree>
    <p:extLst>
      <p:ext uri="{BB962C8B-B14F-4D97-AF65-F5344CB8AC3E}">
        <p14:creationId xmlns:p14="http://schemas.microsoft.com/office/powerpoint/2010/main" val="17868639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1">
                    <a:lumMod val="75000"/>
                  </a:schemeClr>
                </a:solidFill>
              </a:rPr>
              <a:t>Deposit and archive early</a:t>
            </a:r>
          </a:p>
          <a:p>
            <a:pPr lvl="1"/>
            <a:r>
              <a:rPr lang="en-US" sz="4000" dirty="0" smtClean="0"/>
              <a:t>If you collect data, archive it </a:t>
            </a:r>
            <a:br>
              <a:rPr lang="en-US" sz="4000" dirty="0" smtClean="0"/>
            </a:br>
            <a:r>
              <a:rPr lang="en-US" sz="4000" i="1" dirty="0" smtClean="0">
                <a:solidFill>
                  <a:schemeClr val="bg1">
                    <a:lumMod val="65000"/>
                  </a:schemeClr>
                </a:solidFill>
              </a:rPr>
              <a:t>(possibly privately)</a:t>
            </a:r>
          </a:p>
          <a:p>
            <a:pPr lvl="1"/>
            <a:r>
              <a:rPr lang="en-US" sz="4000" dirty="0" smtClean="0"/>
              <a:t>If you finish the manuscript, deposit the analysis files</a:t>
            </a:r>
            <a:br>
              <a:rPr lang="en-US" sz="4000" dirty="0" smtClean="0"/>
            </a:br>
            <a:r>
              <a:rPr lang="en-US" sz="4000" i="1" dirty="0" smtClean="0">
                <a:solidFill>
                  <a:schemeClr val="bg1">
                    <a:lumMod val="65000"/>
                  </a:schemeClr>
                </a:solidFill>
              </a:rPr>
              <a:t>(possibly privately)</a:t>
            </a:r>
            <a:endParaRPr lang="en-US" sz="4000" i="1" dirty="0">
              <a:solidFill>
                <a:schemeClr val="bg1">
                  <a:lumMod val="65000"/>
                </a:schemeClr>
              </a:solidFill>
            </a:endParaRPr>
          </a:p>
        </p:txBody>
      </p:sp>
    </p:spTree>
    <p:extLst>
      <p:ext uri="{BB962C8B-B14F-4D97-AF65-F5344CB8AC3E}">
        <p14:creationId xmlns:p14="http://schemas.microsoft.com/office/powerpoint/2010/main" val="40072805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Describe them!</a:t>
            </a:r>
          </a:p>
          <a:p>
            <a:pPr marL="0" indent="0" algn="ctr">
              <a:buNone/>
            </a:pPr>
            <a:r>
              <a:rPr lang="en-US" sz="4400" dirty="0" smtClean="0">
                <a:solidFill>
                  <a:schemeClr val="bg1">
                    <a:lumMod val="65000"/>
                  </a:schemeClr>
                </a:solidFill>
              </a:rPr>
              <a:t>(cite them!)</a:t>
            </a:r>
          </a:p>
        </p:txBody>
      </p:sp>
    </p:spTree>
    <p:extLst>
      <p:ext uri="{BB962C8B-B14F-4D97-AF65-F5344CB8AC3E}">
        <p14:creationId xmlns:p14="http://schemas.microsoft.com/office/powerpoint/2010/main" val="1299065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Tree>
    <p:extLst>
      <p:ext uri="{BB962C8B-B14F-4D97-AF65-F5344CB8AC3E}">
        <p14:creationId xmlns:p14="http://schemas.microsoft.com/office/powerpoint/2010/main" val="16661853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5509200"/>
          </a:xfrm>
          <a:prstGeom prst="rect">
            <a:avLst/>
          </a:prstGeom>
          <a:noFill/>
        </p:spPr>
        <p:txBody>
          <a:bodyPr wrap="square" rtlCol="0">
            <a:spAutoFit/>
          </a:bodyPr>
          <a:lstStyle/>
          <a:p>
            <a:pPr algn="ctr"/>
            <a:r>
              <a:rPr lang="en-US" sz="8800" dirty="0" smtClean="0">
                <a:solidFill>
                  <a:schemeClr val="bg1"/>
                </a:solidFill>
              </a:rPr>
              <a:t>How well do journals describe archives?</a:t>
            </a:r>
            <a:endParaRPr lang="en-US" sz="8800" dirty="0">
              <a:solidFill>
                <a:schemeClr val="bg1"/>
              </a:solidFill>
            </a:endParaRPr>
          </a:p>
        </p:txBody>
      </p:sp>
    </p:spTree>
    <p:extLst>
      <p:ext uri="{BB962C8B-B14F-4D97-AF65-F5344CB8AC3E}">
        <p14:creationId xmlns:p14="http://schemas.microsoft.com/office/powerpoint/2010/main" val="729690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4006" y="800100"/>
            <a:ext cx="10058400" cy="4718754"/>
          </a:xfrm>
          <a:prstGeom prst="rect">
            <a:avLst/>
          </a:prstGeom>
        </p:spPr>
      </p:pic>
    </p:spTree>
    <p:extLst>
      <p:ext uri="{BB962C8B-B14F-4D97-AF65-F5344CB8AC3E}">
        <p14:creationId xmlns:p14="http://schemas.microsoft.com/office/powerpoint/2010/main" val="1689374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AEA</a:t>
            </a:r>
            <a:endParaRPr lang="en-US" dirty="0"/>
          </a:p>
        </p:txBody>
      </p:sp>
      <p:pic>
        <p:nvPicPr>
          <p:cNvPr id="4" name="Content Placeholder 3"/>
          <p:cNvPicPr>
            <a:picLocks noGrp="1" noChangeAspect="1"/>
          </p:cNvPicPr>
          <p:nvPr>
            <p:ph idx="1"/>
          </p:nvPr>
        </p:nvPicPr>
        <p:blipFill>
          <a:blip r:embed="rId2"/>
          <a:stretch>
            <a:fillRect/>
          </a:stretch>
        </p:blipFill>
        <p:spPr>
          <a:xfrm>
            <a:off x="838200" y="2666889"/>
            <a:ext cx="10515600" cy="2668809"/>
          </a:xfrm>
          <a:prstGeom prst="rect">
            <a:avLst/>
          </a:prstGeom>
        </p:spPr>
      </p:pic>
    </p:spTree>
    <p:extLst>
      <p:ext uri="{BB962C8B-B14F-4D97-AF65-F5344CB8AC3E}">
        <p14:creationId xmlns:p14="http://schemas.microsoft.com/office/powerpoint/2010/main" val="82302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AEA</a:t>
            </a:r>
            <a:endParaRPr lang="en-US" dirty="0"/>
          </a:p>
        </p:txBody>
      </p:sp>
      <p:pic>
        <p:nvPicPr>
          <p:cNvPr id="4" name="Content Placeholder 3"/>
          <p:cNvPicPr>
            <a:picLocks noGrp="1" noChangeAspect="1"/>
          </p:cNvPicPr>
          <p:nvPr>
            <p:ph idx="1"/>
          </p:nvPr>
        </p:nvPicPr>
        <p:blipFill>
          <a:blip r:embed="rId2"/>
          <a:stretch>
            <a:fillRect/>
          </a:stretch>
        </p:blipFill>
        <p:spPr>
          <a:xfrm>
            <a:off x="2481262" y="2572544"/>
            <a:ext cx="7229475" cy="2857500"/>
          </a:xfrm>
          <a:prstGeom prst="rect">
            <a:avLst/>
          </a:prstGeom>
        </p:spPr>
      </p:pic>
    </p:spTree>
    <p:extLst>
      <p:ext uri="{BB962C8B-B14F-4D97-AF65-F5344CB8AC3E}">
        <p14:creationId xmlns:p14="http://schemas.microsoft.com/office/powerpoint/2010/main" val="3865953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AEA</a:t>
            </a:r>
            <a:endParaRPr lang="en-US" dirty="0"/>
          </a:p>
        </p:txBody>
      </p:sp>
      <p:pic>
        <p:nvPicPr>
          <p:cNvPr id="4" name="Content Placeholder 3"/>
          <p:cNvPicPr>
            <a:picLocks noGrp="1" noChangeAspect="1"/>
          </p:cNvPicPr>
          <p:nvPr>
            <p:ph idx="1"/>
          </p:nvPr>
        </p:nvPicPr>
        <p:blipFill>
          <a:blip r:embed="rId2"/>
          <a:stretch>
            <a:fillRect/>
          </a:stretch>
        </p:blipFill>
        <p:spPr>
          <a:xfrm>
            <a:off x="2524125" y="2453481"/>
            <a:ext cx="7143750" cy="3095625"/>
          </a:xfrm>
          <a:prstGeom prst="rect">
            <a:avLst/>
          </a:prstGeom>
        </p:spPr>
      </p:pic>
    </p:spTree>
    <p:extLst>
      <p:ext uri="{BB962C8B-B14F-4D97-AF65-F5344CB8AC3E}">
        <p14:creationId xmlns:p14="http://schemas.microsoft.com/office/powerpoint/2010/main" val="2532548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Nature (Springer)</a:t>
            </a:r>
            <a:endParaRPr lang="en-US" dirty="0"/>
          </a:p>
        </p:txBody>
      </p:sp>
      <p:pic>
        <p:nvPicPr>
          <p:cNvPr id="4" name="Content Placeholder 3"/>
          <p:cNvPicPr>
            <a:picLocks noGrp="1" noChangeAspect="1"/>
          </p:cNvPicPr>
          <p:nvPr>
            <p:ph idx="1"/>
          </p:nvPr>
        </p:nvPicPr>
        <p:blipFill>
          <a:blip r:embed="rId2"/>
          <a:stretch>
            <a:fillRect/>
          </a:stretch>
        </p:blipFill>
        <p:spPr>
          <a:xfrm>
            <a:off x="895960" y="1825625"/>
            <a:ext cx="10400080" cy="4351338"/>
          </a:xfrm>
          <a:prstGeom prst="rect">
            <a:avLst/>
          </a:prstGeom>
        </p:spPr>
      </p:pic>
    </p:spTree>
    <p:extLst>
      <p:ext uri="{BB962C8B-B14F-4D97-AF65-F5344CB8AC3E}">
        <p14:creationId xmlns:p14="http://schemas.microsoft.com/office/powerpoint/2010/main" val="27528432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and Data Availability Statements</a:t>
            </a:r>
            <a:endParaRPr lang="en-US" dirty="0"/>
          </a:p>
        </p:txBody>
      </p:sp>
      <p:pic>
        <p:nvPicPr>
          <p:cNvPr id="4" name="Content Placeholder 3"/>
          <p:cNvPicPr>
            <a:picLocks noGrp="1" noChangeAspect="1"/>
          </p:cNvPicPr>
          <p:nvPr>
            <p:ph idx="1"/>
          </p:nvPr>
        </p:nvPicPr>
        <p:blipFill>
          <a:blip r:embed="rId2"/>
          <a:stretch>
            <a:fillRect/>
          </a:stretch>
        </p:blipFill>
        <p:spPr>
          <a:xfrm>
            <a:off x="924272" y="1825625"/>
            <a:ext cx="10343456" cy="4351338"/>
          </a:xfrm>
          <a:prstGeom prst="rect">
            <a:avLst/>
          </a:prstGeom>
        </p:spPr>
      </p:pic>
    </p:spTree>
    <p:extLst>
      <p:ext uri="{BB962C8B-B14F-4D97-AF65-F5344CB8AC3E}">
        <p14:creationId xmlns:p14="http://schemas.microsoft.com/office/powerpoint/2010/main" val="13235274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DAS	</a:t>
            </a:r>
            <a:endParaRPr lang="en-US" dirty="0"/>
          </a:p>
        </p:txBody>
      </p:sp>
      <p:pic>
        <p:nvPicPr>
          <p:cNvPr id="4" name="Content Placeholder 3"/>
          <p:cNvPicPr>
            <a:picLocks noGrp="1" noChangeAspect="1"/>
          </p:cNvPicPr>
          <p:nvPr>
            <p:ph idx="1"/>
          </p:nvPr>
        </p:nvPicPr>
        <p:blipFill>
          <a:blip r:embed="rId2"/>
          <a:stretch>
            <a:fillRect/>
          </a:stretch>
        </p:blipFill>
        <p:spPr>
          <a:xfrm>
            <a:off x="2309812" y="2086769"/>
            <a:ext cx="7572375" cy="3829050"/>
          </a:xfrm>
          <a:prstGeom prst="rect">
            <a:avLst/>
          </a:prstGeom>
        </p:spPr>
      </p:pic>
    </p:spTree>
    <p:extLst>
      <p:ext uri="{BB962C8B-B14F-4D97-AF65-F5344CB8AC3E}">
        <p14:creationId xmlns:p14="http://schemas.microsoft.com/office/powerpoint/2010/main" val="21710100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Nature</a:t>
            </a:r>
            <a:endParaRPr lang="en-US" dirty="0"/>
          </a:p>
        </p:txBody>
      </p:sp>
      <p:pic>
        <p:nvPicPr>
          <p:cNvPr id="4" name="Content Placeholder 3"/>
          <p:cNvPicPr>
            <a:picLocks noGrp="1" noChangeAspect="1"/>
          </p:cNvPicPr>
          <p:nvPr>
            <p:ph idx="1"/>
          </p:nvPr>
        </p:nvPicPr>
        <p:blipFill>
          <a:blip r:embed="rId2"/>
          <a:stretch>
            <a:fillRect/>
          </a:stretch>
        </p:blipFill>
        <p:spPr>
          <a:xfrm>
            <a:off x="2476500" y="2229644"/>
            <a:ext cx="7239000" cy="3543300"/>
          </a:xfrm>
          <a:prstGeom prst="rect">
            <a:avLst/>
          </a:prstGeom>
        </p:spPr>
      </p:pic>
    </p:spTree>
    <p:extLst>
      <p:ext uri="{BB962C8B-B14F-4D97-AF65-F5344CB8AC3E}">
        <p14:creationId xmlns:p14="http://schemas.microsoft.com/office/powerpoint/2010/main" val="3637114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Access Descriptions</a:t>
            </a:r>
            <a:endParaRPr lang="en-US" dirty="0"/>
          </a:p>
        </p:txBody>
      </p:sp>
      <p:sp>
        <p:nvSpPr>
          <p:cNvPr id="4" name="Content Placeholder 3"/>
          <p:cNvSpPr>
            <a:spLocks noGrp="1"/>
          </p:cNvSpPr>
          <p:nvPr>
            <p:ph idx="1"/>
          </p:nvPr>
        </p:nvSpPr>
        <p:spPr/>
        <p:txBody>
          <a:bodyPr>
            <a:normAutofit/>
          </a:bodyPr>
          <a:lstStyle/>
          <a:p>
            <a:r>
              <a:rPr lang="en-US" sz="4000" dirty="0" smtClean="0"/>
              <a:t>For </a:t>
            </a:r>
            <a:r>
              <a:rPr lang="en-US" sz="4000" b="1" u="sng" dirty="0" smtClean="0"/>
              <a:t>easily accessible </a:t>
            </a:r>
            <a:r>
              <a:rPr lang="en-US" sz="4000" dirty="0" smtClean="0"/>
              <a:t>data</a:t>
            </a:r>
          </a:p>
          <a:p>
            <a:pPr lvl="1"/>
            <a:r>
              <a:rPr lang="en-US" sz="3600" dirty="0" smtClean="0"/>
              <a:t>Unstructured</a:t>
            </a:r>
          </a:p>
          <a:p>
            <a:pPr lvl="1"/>
            <a:r>
              <a:rPr lang="en-US" sz="3600" dirty="0" smtClean="0"/>
              <a:t>Opaque</a:t>
            </a:r>
          </a:p>
          <a:p>
            <a:pPr lvl="1"/>
            <a:r>
              <a:rPr lang="en-US" sz="3600" dirty="0" smtClean="0"/>
              <a:t>Contributes to </a:t>
            </a:r>
            <a:r>
              <a:rPr lang="en-US" sz="4000" b="1" dirty="0" smtClean="0">
                <a:solidFill>
                  <a:srgbClr val="C00000"/>
                </a:solidFill>
              </a:rPr>
              <a:t>imperfect, unreliable, failing </a:t>
            </a:r>
            <a:r>
              <a:rPr lang="en-US" sz="3600" dirty="0" smtClean="0"/>
              <a:t>replications</a:t>
            </a:r>
            <a:endParaRPr lang="en-US" sz="3600" dirty="0"/>
          </a:p>
        </p:txBody>
      </p:sp>
    </p:spTree>
    <p:extLst>
      <p:ext uri="{BB962C8B-B14F-4D97-AF65-F5344CB8AC3E}">
        <p14:creationId xmlns:p14="http://schemas.microsoft.com/office/powerpoint/2010/main" val="2722970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Access Descriptions</a:t>
            </a:r>
            <a:endParaRPr lang="en-US" dirty="0"/>
          </a:p>
        </p:txBody>
      </p:sp>
      <p:sp>
        <p:nvSpPr>
          <p:cNvPr id="4" name="Content Placeholder 3"/>
          <p:cNvSpPr>
            <a:spLocks noGrp="1"/>
          </p:cNvSpPr>
          <p:nvPr>
            <p:ph idx="1"/>
          </p:nvPr>
        </p:nvSpPr>
        <p:spPr/>
        <p:txBody>
          <a:bodyPr>
            <a:normAutofit/>
          </a:bodyPr>
          <a:lstStyle/>
          <a:p>
            <a:r>
              <a:rPr lang="en-US" sz="4000" dirty="0" smtClean="0"/>
              <a:t>For </a:t>
            </a:r>
            <a:r>
              <a:rPr lang="en-US" sz="4000" b="1" u="sng" dirty="0" smtClean="0"/>
              <a:t>difficult to access</a:t>
            </a:r>
            <a:r>
              <a:rPr lang="en-US" sz="4000" dirty="0" smtClean="0"/>
              <a:t> data</a:t>
            </a:r>
          </a:p>
          <a:p>
            <a:pPr lvl="1"/>
            <a:r>
              <a:rPr lang="en-US" sz="3600" dirty="0" smtClean="0"/>
              <a:t>Highly unstructured (</a:t>
            </a:r>
            <a:r>
              <a:rPr lang="en-US" sz="3600" i="1" dirty="0" smtClean="0"/>
              <a:t>prose</a:t>
            </a:r>
            <a:r>
              <a:rPr lang="en-US" sz="3600" dirty="0" smtClean="0"/>
              <a:t>) or </a:t>
            </a:r>
            <a:r>
              <a:rPr lang="en-US" sz="3600" dirty="0" err="1" smtClean="0"/>
              <a:t>inexistant</a:t>
            </a:r>
            <a:endParaRPr lang="en-US" sz="3600" dirty="0" smtClean="0"/>
          </a:p>
          <a:p>
            <a:pPr lvl="1"/>
            <a:r>
              <a:rPr lang="en-US" sz="3600" dirty="0" smtClean="0"/>
              <a:t>Opaque</a:t>
            </a:r>
          </a:p>
          <a:p>
            <a:pPr lvl="1"/>
            <a:r>
              <a:rPr lang="en-US" sz="3600" dirty="0" smtClean="0"/>
              <a:t>Contributes to </a:t>
            </a:r>
            <a:r>
              <a:rPr lang="en-US" sz="4000" b="1" dirty="0" smtClean="0">
                <a:solidFill>
                  <a:srgbClr val="C00000"/>
                </a:solidFill>
              </a:rPr>
              <a:t>imperfect, unreliable, failing </a:t>
            </a:r>
            <a:r>
              <a:rPr lang="en-US" sz="3600" dirty="0" smtClean="0"/>
              <a:t>replications</a:t>
            </a:r>
            <a:endParaRPr lang="en-US" sz="3600" dirty="0"/>
          </a:p>
        </p:txBody>
      </p:sp>
    </p:spTree>
    <p:extLst>
      <p:ext uri="{BB962C8B-B14F-4D97-AF65-F5344CB8AC3E}">
        <p14:creationId xmlns:p14="http://schemas.microsoft.com/office/powerpoint/2010/main" val="1549705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4154984"/>
          </a:xfrm>
          <a:prstGeom prst="rect">
            <a:avLst/>
          </a:prstGeom>
          <a:noFill/>
        </p:spPr>
        <p:txBody>
          <a:bodyPr wrap="square" rtlCol="0">
            <a:spAutoFit/>
          </a:bodyPr>
          <a:lstStyle/>
          <a:p>
            <a:pPr algn="ctr"/>
            <a:r>
              <a:rPr lang="en-US" sz="8800" dirty="0">
                <a:solidFill>
                  <a:schemeClr val="bg1"/>
                </a:solidFill>
              </a:rPr>
              <a:t>Treat all archives symmetrically!</a:t>
            </a:r>
          </a:p>
        </p:txBody>
      </p:sp>
    </p:spTree>
    <p:extLst>
      <p:ext uri="{BB962C8B-B14F-4D97-AF65-F5344CB8AC3E}">
        <p14:creationId xmlns:p14="http://schemas.microsoft.com/office/powerpoint/2010/main" val="1221102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0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a:t>
            </a:r>
            <a:r>
              <a:rPr lang="en-US" sz="3600" strike="sngStrike" dirty="0" smtClean="0"/>
              <a:t>self-deposit</a:t>
            </a:r>
            <a:r>
              <a:rPr lang="en-US" sz="3600" dirty="0" smtClean="0"/>
              <a: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
        <p:nvSpPr>
          <p:cNvPr id="4" name="Rectangle 3"/>
          <p:cNvSpPr/>
          <p:nvPr/>
        </p:nvSpPr>
        <p:spPr>
          <a:xfrm>
            <a:off x="5880100" y="2641600"/>
            <a:ext cx="5702300" cy="2273300"/>
          </a:xfrm>
          <a:prstGeom prst="rect">
            <a:avLst/>
          </a:prstGeom>
          <a:solidFill>
            <a:srgbClr val="B31B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1" indent="-457200">
              <a:buFont typeface="Arial" panose="020B0604020202020204" pitchFamily="34" charset="0"/>
              <a:buChar char="•"/>
            </a:pPr>
            <a:r>
              <a:rPr lang="en-US" sz="2800" b="1" dirty="0" smtClean="0"/>
              <a:t>CASD</a:t>
            </a:r>
          </a:p>
          <a:p>
            <a:pPr marL="914400" lvl="1" indent="-457200">
              <a:buFont typeface="Arial" panose="020B0604020202020204" pitchFamily="34" charset="0"/>
              <a:buChar char="•"/>
            </a:pPr>
            <a:r>
              <a:rPr lang="en-US" sz="2800" b="1" dirty="0" smtClean="0"/>
              <a:t>IAB</a:t>
            </a:r>
          </a:p>
          <a:p>
            <a:pPr marL="914400" lvl="1" indent="-457200">
              <a:buFont typeface="Arial" panose="020B0604020202020204" pitchFamily="34" charset="0"/>
              <a:buChar char="•"/>
            </a:pPr>
            <a:r>
              <a:rPr lang="en-US" sz="2800" b="1" dirty="0" smtClean="0"/>
              <a:t>Norway</a:t>
            </a:r>
          </a:p>
          <a:p>
            <a:pPr marL="914400" lvl="1" indent="-457200">
              <a:buFont typeface="Arial" panose="020B0604020202020204" pitchFamily="34" charset="0"/>
              <a:buChar char="•"/>
            </a:pPr>
            <a:r>
              <a:rPr lang="en-US" sz="2800" b="1" dirty="0" smtClean="0"/>
              <a:t>US Federal Statistical RDC</a:t>
            </a:r>
          </a:p>
          <a:p>
            <a:pPr marL="914400" lvl="1" indent="-457200">
              <a:buFont typeface="Arial" panose="020B0604020202020204" pitchFamily="34" charset="0"/>
              <a:buChar char="•"/>
            </a:pPr>
            <a:r>
              <a:rPr lang="en-US" sz="2800" b="1" dirty="0" smtClean="0"/>
              <a:t>….</a:t>
            </a:r>
            <a:endParaRPr lang="en-US" sz="2800" b="1" dirty="0"/>
          </a:p>
        </p:txBody>
      </p:sp>
    </p:spTree>
    <p:extLst>
      <p:ext uri="{BB962C8B-B14F-4D97-AF65-F5344CB8AC3E}">
        <p14:creationId xmlns:p14="http://schemas.microsoft.com/office/powerpoint/2010/main" val="29542228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81238" y="2333625"/>
            <a:ext cx="7717573" cy="1446550"/>
          </a:xfrm>
          <a:prstGeom prst="rect">
            <a:avLst/>
          </a:prstGeom>
          <a:noFill/>
        </p:spPr>
        <p:txBody>
          <a:bodyPr wrap="square" rtlCol="0">
            <a:spAutoFit/>
          </a:bodyPr>
          <a:lstStyle/>
          <a:p>
            <a:pPr algn="ctr"/>
            <a:r>
              <a:rPr lang="en-US" sz="8800" dirty="0">
                <a:solidFill>
                  <a:schemeClr val="bg1"/>
                </a:solidFill>
              </a:rPr>
              <a:t>Challenges?</a:t>
            </a:r>
          </a:p>
        </p:txBody>
      </p:sp>
    </p:spTree>
    <p:extLst>
      <p:ext uri="{BB962C8B-B14F-4D97-AF65-F5344CB8AC3E}">
        <p14:creationId xmlns:p14="http://schemas.microsoft.com/office/powerpoint/2010/main" val="397673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Not every data repository is created equal</a:t>
            </a:r>
          </a:p>
          <a:p>
            <a:pPr lvl="1"/>
            <a:r>
              <a:rPr lang="en-US" sz="3200" dirty="0" err="1" smtClean="0">
                <a:solidFill>
                  <a:srgbClr val="C00000"/>
                </a:solidFill>
              </a:rPr>
              <a:t>Github</a:t>
            </a:r>
            <a:r>
              <a:rPr lang="en-US" sz="3200" dirty="0" smtClean="0">
                <a:solidFill>
                  <a:srgbClr val="C00000"/>
                </a:solidFill>
              </a:rPr>
              <a:t>, Dropbox, etc. are not data or code repositories</a:t>
            </a:r>
          </a:p>
          <a:p>
            <a:pPr lvl="1"/>
            <a:r>
              <a:rPr lang="en-US" sz="3200" dirty="0" smtClean="0">
                <a:solidFill>
                  <a:schemeClr val="accent4">
                    <a:lumMod val="50000"/>
                  </a:schemeClr>
                </a:solidFill>
              </a:rPr>
              <a:t>Is the institutional repository at the University of Southern Venezuela a reliable repository?</a:t>
            </a:r>
          </a:p>
          <a:p>
            <a:pPr lvl="1"/>
            <a:r>
              <a:rPr lang="en-US" sz="3200" dirty="0" smtClean="0">
                <a:solidFill>
                  <a:schemeClr val="accent6">
                    <a:lumMod val="75000"/>
                  </a:schemeClr>
                </a:solidFill>
              </a:rPr>
              <a:t>Is the institutional repository at Cornell University a reliable repository?</a:t>
            </a:r>
          </a:p>
          <a:p>
            <a:pPr lvl="1"/>
            <a:r>
              <a:rPr lang="en-US" sz="3200" dirty="0">
                <a:solidFill>
                  <a:schemeClr val="accent1">
                    <a:lumMod val="50000"/>
                  </a:schemeClr>
                </a:solidFill>
              </a:rPr>
              <a:t>Is the institutional repository at </a:t>
            </a:r>
            <a:r>
              <a:rPr lang="en-US" sz="3200" dirty="0" smtClean="0">
                <a:solidFill>
                  <a:schemeClr val="accent1">
                    <a:lumMod val="50000"/>
                  </a:schemeClr>
                </a:solidFill>
              </a:rPr>
              <a:t>Harvard </a:t>
            </a:r>
            <a:r>
              <a:rPr lang="en-US" sz="3200" dirty="0">
                <a:solidFill>
                  <a:schemeClr val="accent1">
                    <a:lumMod val="50000"/>
                  </a:schemeClr>
                </a:solidFill>
              </a:rPr>
              <a:t>University </a:t>
            </a:r>
            <a:r>
              <a:rPr lang="en-US" sz="3200" dirty="0" smtClean="0">
                <a:solidFill>
                  <a:schemeClr val="accent1">
                    <a:lumMod val="50000"/>
                  </a:schemeClr>
                </a:solidFill>
              </a:rPr>
              <a:t>(</a:t>
            </a:r>
            <a:r>
              <a:rPr lang="en-US" sz="3200" dirty="0" err="1" smtClean="0">
                <a:solidFill>
                  <a:schemeClr val="accent1">
                    <a:lumMod val="50000"/>
                  </a:schemeClr>
                </a:solidFill>
              </a:rPr>
              <a:t>Dataverse</a:t>
            </a:r>
            <a:r>
              <a:rPr lang="en-US" sz="3200" dirty="0" smtClean="0">
                <a:solidFill>
                  <a:schemeClr val="accent1">
                    <a:lumMod val="50000"/>
                  </a:schemeClr>
                </a:solidFill>
              </a:rPr>
              <a:t>!)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the National Archives a reliable repository?</a:t>
            </a:r>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11928911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lstStyle/>
          <a:p>
            <a:r>
              <a:rPr lang="en-US" sz="3600" dirty="0" smtClean="0"/>
              <a:t>Not every data repository is created equal</a:t>
            </a:r>
          </a:p>
          <a:p>
            <a:pPr lvl="1"/>
            <a:r>
              <a:rPr lang="en-US" sz="3200" dirty="0" smtClean="0">
                <a:solidFill>
                  <a:srgbClr val="C00000"/>
                </a:solidFill>
              </a:rPr>
              <a:t>The Second Bank of Third City credit card data is not a data/code repository</a:t>
            </a:r>
          </a:p>
          <a:p>
            <a:pPr lvl="1"/>
            <a:r>
              <a:rPr lang="en-US" sz="3200" dirty="0" smtClean="0">
                <a:solidFill>
                  <a:schemeClr val="accent4">
                    <a:lumMod val="50000"/>
                  </a:schemeClr>
                </a:solidFill>
              </a:rPr>
              <a:t>Is the School Board of Third City a reliable repository?</a:t>
            </a:r>
          </a:p>
          <a:p>
            <a:pPr lvl="1"/>
            <a:r>
              <a:rPr lang="en-US" sz="3200" dirty="0" smtClean="0">
                <a:solidFill>
                  <a:schemeClr val="accent6">
                    <a:lumMod val="75000"/>
                  </a:schemeClr>
                </a:solidFill>
              </a:rPr>
              <a:t>Is the JPMC Institute a reliable repository?</a:t>
            </a:r>
          </a:p>
          <a:p>
            <a:pPr lvl="1"/>
            <a:r>
              <a:rPr lang="en-US" sz="3200" dirty="0">
                <a:solidFill>
                  <a:schemeClr val="accent1">
                    <a:lumMod val="50000"/>
                  </a:schemeClr>
                </a:solidFill>
              </a:rPr>
              <a:t>Is the </a:t>
            </a:r>
            <a:r>
              <a:rPr lang="en-US" sz="3200" dirty="0" smtClean="0">
                <a:solidFill>
                  <a:schemeClr val="accent1">
                    <a:lumMod val="50000"/>
                  </a:schemeClr>
                </a:solidFill>
              </a:rPr>
              <a:t>US Census Bureau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a:t>
            </a:r>
            <a:r>
              <a:rPr lang="en-US" sz="3200" b="1" dirty="0" smtClean="0"/>
              <a:t>any </a:t>
            </a:r>
            <a:r>
              <a:rPr lang="en-US" sz="3200" b="1" dirty="0" smtClean="0"/>
              <a:t>restricted-access </a:t>
            </a:r>
            <a:r>
              <a:rPr lang="en-US" sz="3200" b="1" dirty="0" smtClean="0"/>
              <a:t>repositories reliable archives?</a:t>
            </a:r>
            <a:endParaRPr lang="en-US" sz="3200" b="1" dirty="0"/>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38134631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Impossible?</a:t>
            </a:r>
            <a:endParaRPr lang="en-US" dirty="0">
              <a:solidFill>
                <a:schemeClr val="bg1"/>
              </a:solidFill>
            </a:endParaRPr>
          </a:p>
        </p:txBody>
      </p:sp>
    </p:spTree>
    <p:extLst>
      <p:ext uri="{BB962C8B-B14F-4D97-AF65-F5344CB8AC3E}">
        <p14:creationId xmlns:p14="http://schemas.microsoft.com/office/powerpoint/2010/main" val="783723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a:t>
            </a:r>
            <a:endParaRPr lang="en-US" dirty="0"/>
          </a:p>
        </p:txBody>
      </p:sp>
      <p:sp>
        <p:nvSpPr>
          <p:cNvPr id="3" name="Content Placeholder 2"/>
          <p:cNvSpPr>
            <a:spLocks noGrp="1"/>
          </p:cNvSpPr>
          <p:nvPr>
            <p:ph idx="1"/>
          </p:nvPr>
        </p:nvSpPr>
        <p:spPr/>
        <p:txBody>
          <a:bodyPr/>
          <a:lstStyle/>
          <a:p>
            <a:r>
              <a:rPr lang="en-US" dirty="0" smtClean="0"/>
              <a:t>IAB FDZ enforces reproducibility through its access procedures</a:t>
            </a:r>
          </a:p>
          <a:p>
            <a:pPr lvl="1"/>
            <a:r>
              <a:rPr lang="en-US" dirty="0" smtClean="0"/>
              <a:t>So does the CDER/Statistics Canada</a:t>
            </a:r>
          </a:p>
          <a:p>
            <a:r>
              <a:rPr lang="en-US" dirty="0" smtClean="0"/>
              <a:t>Some European agencies have excellent data documentation</a:t>
            </a:r>
          </a:p>
          <a:p>
            <a:pPr lvl="1"/>
            <a:r>
              <a:rPr lang="en-US" dirty="0" smtClean="0"/>
              <a:t>So does (sometimes) Statistics Canada</a:t>
            </a:r>
          </a:p>
          <a:p>
            <a:r>
              <a:rPr lang="en-US" dirty="0" smtClean="0"/>
              <a:t>Access procedures are often quite formal but impartial</a:t>
            </a:r>
          </a:p>
          <a:p>
            <a:pPr lvl="1"/>
            <a:r>
              <a:rPr lang="en-US" dirty="0" smtClean="0"/>
              <a:t>US, Canada, France, Germany, etc.</a:t>
            </a:r>
            <a:endParaRPr lang="en-US" dirty="0"/>
          </a:p>
        </p:txBody>
      </p:sp>
    </p:spTree>
    <p:extLst>
      <p:ext uri="{BB962C8B-B14F-4D97-AF65-F5344CB8AC3E}">
        <p14:creationId xmlns:p14="http://schemas.microsoft.com/office/powerpoint/2010/main" val="24591598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Lots of bad examples too….</a:t>
            </a:r>
            <a:endParaRPr lang="en-US" dirty="0"/>
          </a:p>
        </p:txBody>
      </p:sp>
    </p:spTree>
    <p:extLst>
      <p:ext uri="{BB962C8B-B14F-4D97-AF65-F5344CB8AC3E}">
        <p14:creationId xmlns:p14="http://schemas.microsoft.com/office/powerpoint/2010/main" val="3699357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Confidential data</a:t>
            </a:r>
            <a:endParaRPr lang="en-US" dirty="0"/>
          </a:p>
        </p:txBody>
      </p:sp>
      <p:sp>
        <p:nvSpPr>
          <p:cNvPr id="3" name="Content Placeholder 2"/>
          <p:cNvSpPr>
            <a:spLocks noGrp="1"/>
          </p:cNvSpPr>
          <p:nvPr>
            <p:ph idx="1"/>
          </p:nvPr>
        </p:nvSpPr>
        <p:spPr/>
        <p:txBody>
          <a:bodyPr/>
          <a:lstStyle/>
          <a:p>
            <a:r>
              <a:rPr lang="en-US" dirty="0" smtClean="0"/>
              <a:t>Work with Research Data Centers to facilitate transparency and reproducibility</a:t>
            </a:r>
          </a:p>
          <a:p>
            <a:pPr lvl="1"/>
            <a:r>
              <a:rPr lang="en-US" dirty="0" smtClean="0"/>
              <a:t>Training (secure programming guidelines)</a:t>
            </a:r>
          </a:p>
          <a:p>
            <a:pPr lvl="1"/>
            <a:r>
              <a:rPr lang="en-US" dirty="0" smtClean="0"/>
              <a:t>Standardize archives within RDCs + transparency</a:t>
            </a:r>
          </a:p>
          <a:p>
            <a:pPr lvl="1"/>
            <a:r>
              <a:rPr lang="en-US" dirty="0" smtClean="0"/>
              <a:t>Develop guidelines and internal processes for preservation, reproducibility</a:t>
            </a:r>
          </a:p>
        </p:txBody>
      </p:sp>
    </p:spTree>
    <p:extLst>
      <p:ext uri="{BB962C8B-B14F-4D97-AF65-F5344CB8AC3E}">
        <p14:creationId xmlns:p14="http://schemas.microsoft.com/office/powerpoint/2010/main" val="604798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Future efforts</a:t>
            </a:r>
            <a:endParaRPr lang="en-US" dirty="0"/>
          </a:p>
        </p:txBody>
      </p:sp>
      <p:sp>
        <p:nvSpPr>
          <p:cNvPr id="5" name="Text Placeholder 4"/>
          <p:cNvSpPr>
            <a:spLocks noGrp="1"/>
          </p:cNvSpPr>
          <p:nvPr>
            <p:ph type="body" idx="1"/>
          </p:nvPr>
        </p:nvSpPr>
        <p:spPr/>
        <p:txBody>
          <a:bodyPr/>
          <a:lstStyle/>
          <a:p>
            <a:r>
              <a:rPr lang="en-US" dirty="0"/>
              <a:t>AEA, Social </a:t>
            </a:r>
            <a:r>
              <a:rPr lang="en-US" dirty="0" smtClean="0"/>
              <a:t>Sciences, elsewhere</a:t>
            </a:r>
            <a:endParaRPr lang="en-US" dirty="0"/>
          </a:p>
        </p:txBody>
      </p:sp>
    </p:spTree>
    <p:extLst>
      <p:ext uri="{BB962C8B-B14F-4D97-AF65-F5344CB8AC3E}">
        <p14:creationId xmlns:p14="http://schemas.microsoft.com/office/powerpoint/2010/main" val="9267812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support for researchers</a:t>
            </a:r>
            <a:endParaRPr lang="en-US" dirty="0"/>
          </a:p>
        </p:txBody>
      </p:sp>
      <p:sp>
        <p:nvSpPr>
          <p:cNvPr id="3" name="Content Placeholder 2"/>
          <p:cNvSpPr>
            <a:spLocks noGrp="1"/>
          </p:cNvSpPr>
          <p:nvPr>
            <p:ph idx="1"/>
          </p:nvPr>
        </p:nvSpPr>
        <p:spPr/>
        <p:txBody>
          <a:bodyPr/>
          <a:lstStyle/>
          <a:p>
            <a:r>
              <a:rPr lang="en-US" dirty="0" smtClean="0"/>
              <a:t>Training in methods (with various centers, institutions, etc.)</a:t>
            </a:r>
          </a:p>
          <a:p>
            <a:pPr lvl="1"/>
            <a:r>
              <a:rPr lang="en-US" dirty="0" smtClean="0"/>
              <a:t>For current researchers</a:t>
            </a:r>
          </a:p>
          <a:p>
            <a:pPr lvl="1"/>
            <a:r>
              <a:rPr lang="en-US" dirty="0" smtClean="0"/>
              <a:t>For integration into curriculums</a:t>
            </a:r>
          </a:p>
          <a:p>
            <a:r>
              <a:rPr lang="en-US" dirty="0" smtClean="0"/>
              <a:t>Tools to streamline the process </a:t>
            </a:r>
          </a:p>
          <a:p>
            <a:pPr lvl="1"/>
            <a:r>
              <a:rPr lang="en-US" dirty="0" smtClean="0"/>
              <a:t>A few technical things (not described here)</a:t>
            </a:r>
          </a:p>
          <a:p>
            <a:pPr lvl="1"/>
            <a:r>
              <a:rPr lang="en-US" dirty="0" smtClean="0"/>
              <a:t>Coordinate among journals (no duplicate effort)</a:t>
            </a:r>
          </a:p>
          <a:p>
            <a:r>
              <a:rPr lang="en-US" dirty="0" smtClean="0"/>
              <a:t>Awareness</a:t>
            </a:r>
          </a:p>
          <a:p>
            <a:pPr lvl="1"/>
            <a:r>
              <a:rPr lang="en-US" dirty="0" smtClean="0"/>
              <a:t>Consider badges/ certification</a:t>
            </a:r>
          </a:p>
          <a:p>
            <a:pPr lvl="1"/>
            <a:r>
              <a:rPr lang="en-US" dirty="0" smtClean="0"/>
              <a:t>Address issues with confidential data</a:t>
            </a:r>
            <a:endParaRPr lang="en-US" dirty="0"/>
          </a:p>
        </p:txBody>
      </p:sp>
    </p:spTree>
    <p:extLst>
      <p:ext uri="{BB962C8B-B14F-4D97-AF65-F5344CB8AC3E}">
        <p14:creationId xmlns:p14="http://schemas.microsoft.com/office/powerpoint/2010/main" val="26216664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Full-featured repository</a:t>
            </a:r>
            <a:endParaRPr lang="en-US" dirty="0"/>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4104059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Richer metadata, more transparency</a:t>
            </a:r>
            <a:endParaRPr lang="en-US" dirty="0"/>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effort: </a:t>
            </a:r>
            <a:r>
              <a:rPr lang="en-US" dirty="0" err="1" smtClean="0"/>
              <a:t>metajelo</a:t>
            </a:r>
            <a:endParaRPr lang="en-US" dirty="0"/>
          </a:p>
        </p:txBody>
      </p:sp>
      <p:sp>
        <p:nvSpPr>
          <p:cNvPr id="3" name="Content Placeholder 2"/>
          <p:cNvSpPr>
            <a:spLocks noGrp="1"/>
          </p:cNvSpPr>
          <p:nvPr>
            <p:ph idx="1"/>
          </p:nvPr>
        </p:nvSpPr>
        <p:spPr/>
        <p:txBody>
          <a:bodyPr/>
          <a:lstStyle/>
          <a:p>
            <a:pPr marL="0" indent="0">
              <a:buNone/>
            </a:pPr>
            <a:r>
              <a:rPr lang="en-US" i="1" dirty="0" err="1" smtClean="0"/>
              <a:t>metajelo</a:t>
            </a:r>
            <a:r>
              <a:rPr lang="en-US" i="1" dirty="0"/>
              <a:t>, a metadata package for journals to support external linked </a:t>
            </a:r>
            <a:r>
              <a:rPr lang="en-US" i="1" dirty="0" smtClean="0"/>
              <a:t>objects</a:t>
            </a:r>
            <a:r>
              <a:rPr lang="en-US" dirty="0" smtClean="0"/>
              <a:t>.</a:t>
            </a:r>
          </a:p>
          <a:p>
            <a:pPr>
              <a:buFontTx/>
              <a:buChar char="-"/>
            </a:pPr>
            <a:r>
              <a:rPr lang="en-US" dirty="0" smtClean="0"/>
              <a:t>Maps to </a:t>
            </a:r>
            <a:r>
              <a:rPr lang="en-US" dirty="0" err="1" smtClean="0"/>
              <a:t>CrossRef</a:t>
            </a:r>
            <a:r>
              <a:rPr lang="en-US" dirty="0" smtClean="0"/>
              <a:t>/</a:t>
            </a:r>
            <a:r>
              <a:rPr lang="en-US" dirty="0" err="1" smtClean="0"/>
              <a:t>DataCite</a:t>
            </a:r>
            <a:r>
              <a:rPr lang="en-US" dirty="0" smtClean="0"/>
              <a:t>/r3data</a:t>
            </a:r>
          </a:p>
          <a:p>
            <a:pPr>
              <a:buFontTx/>
              <a:buChar char="-"/>
            </a:pPr>
            <a:r>
              <a:rPr lang="en-US" smtClean="0"/>
              <a:t>Maps to DDI</a:t>
            </a:r>
            <a:endParaRPr lang="en-US" dirty="0" smtClean="0"/>
          </a:p>
          <a:p>
            <a:pPr marL="0" indent="0">
              <a:buNone/>
            </a:pPr>
            <a:r>
              <a:rPr lang="en-US" dirty="0" smtClean="0">
                <a:solidFill>
                  <a:schemeClr val="accent1">
                    <a:lumMod val="75000"/>
                  </a:schemeClr>
                </a:solidFill>
                <a:hlinkClick r:id="rId2"/>
              </a:rPr>
              <a:t>http://doi.org/10.5281/zenodo.2650324</a:t>
            </a:r>
            <a:r>
              <a:rPr lang="en-US" dirty="0" smtClean="0">
                <a:solidFill>
                  <a:schemeClr val="accent1">
                    <a:lumMod val="75000"/>
                  </a:schemeClr>
                </a:solidFill>
              </a:rPr>
              <a:t> </a:t>
            </a:r>
            <a:endParaRPr lang="en-US" dirty="0">
              <a:solidFill>
                <a:schemeClr val="accent1">
                  <a:lumMod val="75000"/>
                </a:schemeClr>
              </a:solidFill>
            </a:endParaRPr>
          </a:p>
        </p:txBody>
      </p:sp>
    </p:spTree>
    <p:extLst>
      <p:ext uri="{BB962C8B-B14F-4D97-AF65-F5344CB8AC3E}">
        <p14:creationId xmlns:p14="http://schemas.microsoft.com/office/powerpoint/2010/main" val="3431234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Challenges?</a:t>
            </a:r>
            <a:endParaRPr lang="en-US" dirty="0">
              <a:solidFill>
                <a:schemeClr val="bg1"/>
              </a:solidFill>
            </a:endParaRPr>
          </a:p>
        </p:txBody>
      </p:sp>
    </p:spTree>
    <p:extLst>
      <p:ext uri="{BB962C8B-B14F-4D97-AF65-F5344CB8AC3E}">
        <p14:creationId xmlns:p14="http://schemas.microsoft.com/office/powerpoint/2010/main" val="242578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ingrained habits…</a:t>
            </a:r>
            <a:endParaRPr lang="en-US" dirty="0"/>
          </a:p>
        </p:txBody>
      </p:sp>
    </p:spTree>
    <p:extLst>
      <p:ext uri="{BB962C8B-B14F-4D97-AF65-F5344CB8AC3E}">
        <p14:creationId xmlns:p14="http://schemas.microsoft.com/office/powerpoint/2010/main" val="38649832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241800" y="532715"/>
            <a:ext cx="6313593" cy="6037948"/>
          </a:xfrm>
          <a:prstGeom prst="rect">
            <a:avLst/>
          </a:prstGeom>
        </p:spPr>
      </p:pic>
    </p:spTree>
    <p:extLst>
      <p:ext uri="{BB962C8B-B14F-4D97-AF65-F5344CB8AC3E}">
        <p14:creationId xmlns:p14="http://schemas.microsoft.com/office/powerpoint/2010/main" val="9101247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skills to learn…</a:t>
            </a:r>
            <a:endParaRPr lang="en-US" dirty="0"/>
          </a:p>
        </p:txBody>
      </p:sp>
    </p:spTree>
    <p:extLst>
      <p:ext uri="{BB962C8B-B14F-4D97-AF65-F5344CB8AC3E}">
        <p14:creationId xmlns:p14="http://schemas.microsoft.com/office/powerpoint/2010/main" val="41442763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8619</TotalTime>
  <Words>3613</Words>
  <Application>Microsoft Office PowerPoint</Application>
  <PresentationFormat>Widescreen</PresentationFormat>
  <Paragraphs>597</Paragraphs>
  <Slides>110</Slides>
  <Notes>10</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Calibri Light</vt:lpstr>
      <vt:lpstr>Calibri</vt:lpstr>
      <vt:lpstr>Roboto</vt:lpstr>
      <vt:lpstr>Century</vt:lpstr>
      <vt:lpstr>Arial</vt:lpstr>
      <vt:lpstr>Montserrat</vt:lpstr>
      <vt:lpstr>Office Theme</vt:lpstr>
      <vt:lpstr>Replication and Reproducibility in Social Sciences and Statistics: Context, Concerns, and Concrete Measures</vt:lpstr>
      <vt:lpstr>This reproducibility crisis thing….</vt:lpstr>
      <vt:lpstr>The “crisis” in the 60s and 70s Sterling, 1959; Cohen, 1962; Lykken, 1968; Tukey, 1969; Greenwald, 1975; Meehl, 1978; Rosenthal, 1979</vt:lpstr>
      <vt:lpstr>Efficiency of scholary discourse?</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Progress</vt:lpstr>
      <vt:lpstr>PowerPoint Presentation</vt:lpstr>
      <vt:lpstr>Second round (2012-)</vt:lpstr>
      <vt:lpstr>Pre-registration</vt:lpstr>
      <vt:lpstr>Registered Reports</vt:lpstr>
      <vt:lpstr>Preprints in other sciences </vt:lpstr>
      <vt:lpstr>PowerPoint Presentation</vt:lpstr>
      <vt:lpstr>PowerPoint Presentation</vt:lpstr>
      <vt:lpstr>Economics makes wide use of public-use data</vt:lpstr>
      <vt:lpstr>This should be easy!</vt:lpstr>
      <vt:lpstr>Problems Making RELIABLE archives</vt:lpstr>
      <vt:lpstr>Making USEFUL code archives </vt:lpstr>
      <vt:lpstr>Still true today…</vt:lpstr>
      <vt:lpstr>Let’s try and do better…</vt:lpstr>
      <vt:lpstr>An example</vt:lpstr>
      <vt:lpstr>Risk</vt:lpstr>
      <vt:lpstr>An example: not cited…</vt:lpstr>
      <vt:lpstr>Data not attached to article</vt:lpstr>
      <vt:lpstr>We went back, archived it</vt:lpstr>
      <vt:lpstr>We went back, archived it, linked it back</vt:lpstr>
      <vt:lpstr>But journal and data infrastructure are incomplete</vt:lpstr>
      <vt:lpstr>Still true today…</vt:lpstr>
      <vt:lpstr>PowerPoint Presentation</vt:lpstr>
      <vt:lpstr>PowerPoint Presentation</vt:lpstr>
      <vt:lpstr>Results?</vt:lpstr>
      <vt:lpstr>Some key statistics</vt:lpstr>
      <vt:lpstr>In a nutshell</vt:lpstr>
      <vt:lpstr>PowerPoint Presentation</vt:lpstr>
      <vt:lpstr>Current Data Availability Policies are Broken</vt:lpstr>
      <vt:lpstr>PowerPoint Presentation</vt:lpstr>
      <vt:lpstr>Current efforts at the AEA</vt:lpstr>
      <vt:lpstr>Current efforts at the AEA</vt:lpstr>
      <vt:lpstr>Current efforts at the AEA</vt:lpstr>
      <vt:lpstr>AEA “Data Availability Policy” (2018)</vt:lpstr>
      <vt:lpstr>AEA “Data Availability Policy” (2018)</vt:lpstr>
      <vt:lpstr>AEA “Data Availability Policy” (2019)</vt:lpstr>
      <vt:lpstr>AEA “Data Availability Policy” (2019)</vt:lpstr>
      <vt:lpstr>AEA “Data Availability Policy” (2019)</vt:lpstr>
      <vt:lpstr>AEA “Data Availability Policy” (2019)</vt:lpstr>
      <vt:lpstr>AEA “Data Availability Policy” (2019)</vt:lpstr>
      <vt:lpstr>Encourage Best Practices</vt:lpstr>
      <vt:lpstr>From Post- to Pre-Publication Verification</vt:lpstr>
      <vt:lpstr>Improve reproducibility</vt:lpstr>
      <vt:lpstr>PowerPoint Presentation</vt:lpstr>
      <vt:lpstr>Illustration</vt:lpstr>
      <vt:lpstr>PowerPoint Presentation</vt:lpstr>
      <vt:lpstr>Verifying Data and Code Deposits</vt:lpstr>
      <vt:lpstr>Evolving Journal and Data Infrastructure</vt:lpstr>
      <vt:lpstr>Evolving Journal and Data Infrastructure</vt:lpstr>
      <vt:lpstr>Encourage Best Practices</vt:lpstr>
      <vt:lpstr>Evolving Journal and Data Infrastructure</vt:lpstr>
      <vt:lpstr>PowerPoint Presentation</vt:lpstr>
      <vt:lpstr>PowerPoint Presentation</vt:lpstr>
      <vt:lpstr>Example 1: AEA</vt:lpstr>
      <vt:lpstr>Example 1: AEA</vt:lpstr>
      <vt:lpstr>Example 1: AEA</vt:lpstr>
      <vt:lpstr>Example 2: Nature (Springer)</vt:lpstr>
      <vt:lpstr>Code and Data Availability Statements</vt:lpstr>
      <vt:lpstr>Current state of DAS </vt:lpstr>
      <vt:lpstr>Example 2: Nature</vt:lpstr>
      <vt:lpstr>State of Access Descriptions</vt:lpstr>
      <vt:lpstr>State of Access Descriptions</vt:lpstr>
      <vt:lpstr>PowerPoint Presentation</vt:lpstr>
      <vt:lpstr>In a nutshell</vt:lpstr>
      <vt:lpstr>Evolving Journal and Data Infrastructure</vt:lpstr>
      <vt:lpstr>PowerPoint Presentation</vt:lpstr>
      <vt:lpstr>Verifying Data and Code Deposits</vt:lpstr>
      <vt:lpstr>Verifying Data and Code Deposits</vt:lpstr>
      <vt:lpstr>PowerPoint Presentation</vt:lpstr>
      <vt:lpstr>Lots of good examples</vt:lpstr>
      <vt:lpstr>Lots of bad examples too….</vt:lpstr>
      <vt:lpstr>Confidential data</vt:lpstr>
      <vt:lpstr>Future efforts</vt:lpstr>
      <vt:lpstr>Better support for researchers</vt:lpstr>
      <vt:lpstr>Full-featured repository</vt:lpstr>
      <vt:lpstr>Richer metadata, more transparency</vt:lpstr>
      <vt:lpstr>One effort: metajelo</vt:lpstr>
      <vt:lpstr>PowerPoint Presentation</vt:lpstr>
      <vt:lpstr>Change ingrained habits…</vt:lpstr>
      <vt:lpstr>PowerPoint Presentation</vt:lpstr>
      <vt:lpstr>New skills to learn…</vt:lpstr>
      <vt:lpstr>PowerPoint Presentation</vt:lpstr>
      <vt:lpstr>New methods to use …</vt:lpstr>
      <vt:lpstr>PowerPoint Presentation</vt:lpstr>
      <vt:lpstr>We!</vt:lpstr>
      <vt:lpstr>Push for better support…</vt:lpstr>
      <vt:lpstr>Researchers: New skills to learn/teach</vt:lpstr>
      <vt:lpstr>Some random notes</vt:lpstr>
      <vt:lpstr>PowerPoint Presentation</vt:lpstr>
      <vt:lpstr>Goals</vt:lpstr>
      <vt:lpstr>Challenges for Restricted-Access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309</cp:revision>
  <dcterms:created xsi:type="dcterms:W3CDTF">2016-11-26T21:09:30Z</dcterms:created>
  <dcterms:modified xsi:type="dcterms:W3CDTF">2019-06-10T14:11:27Z</dcterms:modified>
</cp:coreProperties>
</file>